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58" r:id="rId3"/>
    <p:sldId id="259" r:id="rId4"/>
    <p:sldId id="260" r:id="rId5"/>
    <p:sldId id="271" r:id="rId6"/>
    <p:sldId id="261" r:id="rId7"/>
    <p:sldId id="273" r:id="rId8"/>
    <p:sldId id="266" r:id="rId9"/>
    <p:sldId id="267" r:id="rId10"/>
    <p:sldId id="268" r:id="rId11"/>
    <p:sldId id="263" r:id="rId12"/>
    <p:sldId id="264" r:id="rId13"/>
    <p:sldId id="265" r:id="rId14"/>
    <p:sldId id="269" r:id="rId15"/>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7D400"/>
    <a:srgbClr val="9CD8F8"/>
    <a:srgbClr val="ED635B"/>
    <a:srgbClr val="FFFED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7895" autoAdjust="0"/>
  </p:normalViewPr>
  <p:slideViewPr>
    <p:cSldViewPr snapToGrid="0">
      <p:cViewPr varScale="1">
        <p:scale>
          <a:sx n="60" d="100"/>
          <a:sy n="60" d="100"/>
        </p:scale>
        <p:origin x="2436" y="72"/>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CH"/>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5D696E1-51DD-4785-9B19-C65010C3A0D5}" type="datetimeFigureOut">
              <a:rPr lang="fr-CH" smtClean="0"/>
              <a:t>06.11.2024</a:t>
            </a:fld>
            <a:endParaRPr lang="fr-CH"/>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CH"/>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CH"/>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3B3FE2-710F-46DE-853F-1410F086A0E5}" type="slidenum">
              <a:rPr lang="fr-CH" smtClean="0"/>
              <a:t>‹N°›</a:t>
            </a:fld>
            <a:endParaRPr lang="fr-CH"/>
          </a:p>
        </p:txBody>
      </p:sp>
    </p:spTree>
    <p:extLst>
      <p:ext uri="{BB962C8B-B14F-4D97-AF65-F5344CB8AC3E}">
        <p14:creationId xmlns:p14="http://schemas.microsoft.com/office/powerpoint/2010/main" val="20386712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H" dirty="0"/>
              <a:t>Présenter qui nous sommes: Milan </a:t>
            </a:r>
            <a:r>
              <a:rPr lang="fr-CH"/>
              <a:t>Coordinateur cantonal </a:t>
            </a:r>
            <a:r>
              <a:rPr lang="fr-CH" dirty="0"/>
              <a:t>et Cindy membre du comité et coordinatrice FriTime pour la commune </a:t>
            </a:r>
            <a:r>
              <a:rPr lang="fr-CH"/>
              <a:t>de Vuadens</a:t>
            </a:r>
            <a:endParaRPr lang="fr-CH" dirty="0"/>
          </a:p>
        </p:txBody>
      </p:sp>
      <p:sp>
        <p:nvSpPr>
          <p:cNvPr id="4" name="Espace réservé du numéro de diapositive 3"/>
          <p:cNvSpPr>
            <a:spLocks noGrp="1"/>
          </p:cNvSpPr>
          <p:nvPr>
            <p:ph type="sldNum" sz="quarter" idx="5"/>
          </p:nvPr>
        </p:nvSpPr>
        <p:spPr/>
        <p:txBody>
          <a:bodyPr/>
          <a:lstStyle/>
          <a:p>
            <a:fld id="{A03B3FE2-710F-46DE-853F-1410F086A0E5}" type="slidenum">
              <a:rPr lang="fr-CH" smtClean="0"/>
              <a:t>1</a:t>
            </a:fld>
            <a:endParaRPr lang="fr-CH"/>
          </a:p>
        </p:txBody>
      </p:sp>
    </p:spTree>
    <p:extLst>
      <p:ext uri="{BB962C8B-B14F-4D97-AF65-F5344CB8AC3E}">
        <p14:creationId xmlns:p14="http://schemas.microsoft.com/office/powerpoint/2010/main" val="4802755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H" dirty="0"/>
              <a:t>FriTime est une association à but non-lucratif née en 2013 d’un projet cantonal collaboratif entre le Service de l’Enfance et de la Jeunesse, le Service de Santé Publique et le Service du Sport de l’Etat de Fribourg. </a:t>
            </a:r>
          </a:p>
          <a:p>
            <a:r>
              <a:rPr lang="fr-CH" dirty="0"/>
              <a:t>La mission de notre association est de promouvoir les activités extrascolaires sportives, culturelles et artistiques gratuites à destination des enfants et des jeunes. Pour cela, nous apportons un soutien financier et organisationnel aux communes qui souhaitent mettre en place un projet FriTime. </a:t>
            </a:r>
          </a:p>
        </p:txBody>
      </p:sp>
      <p:sp>
        <p:nvSpPr>
          <p:cNvPr id="4" name="Espace réservé du numéro de diapositive 3"/>
          <p:cNvSpPr>
            <a:spLocks noGrp="1"/>
          </p:cNvSpPr>
          <p:nvPr>
            <p:ph type="sldNum" sz="quarter" idx="5"/>
          </p:nvPr>
        </p:nvSpPr>
        <p:spPr/>
        <p:txBody>
          <a:bodyPr/>
          <a:lstStyle/>
          <a:p>
            <a:fld id="{A03B3FE2-710F-46DE-853F-1410F086A0E5}" type="slidenum">
              <a:rPr lang="fr-CH" smtClean="0"/>
              <a:t>2</a:t>
            </a:fld>
            <a:endParaRPr lang="fr-CH"/>
          </a:p>
        </p:txBody>
      </p:sp>
    </p:spTree>
    <p:extLst>
      <p:ext uri="{BB962C8B-B14F-4D97-AF65-F5344CB8AC3E}">
        <p14:creationId xmlns:p14="http://schemas.microsoft.com/office/powerpoint/2010/main" val="35267315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H" dirty="0"/>
              <a:t>L’association est pilotée par un comité bénévole, actuellement composé de 6 membres. Une coordinateur cantonal engagé par l’Etat de Fribourg travaille en plus à mi-temps pour l’association. </a:t>
            </a:r>
          </a:p>
          <a:p>
            <a:r>
              <a:rPr lang="fr-CH" dirty="0"/>
              <a:t>FriTime fonctionne grâce aux subventions de l’Etat de Fribourg, et plus précisément de la subvention Enfance-Jeunesse du Bureau de Promotion de l’Enfance et de la Jeunesse, de la Loterie Romande.</a:t>
            </a:r>
          </a:p>
        </p:txBody>
      </p:sp>
      <p:sp>
        <p:nvSpPr>
          <p:cNvPr id="4" name="Espace réservé du numéro de diapositive 3"/>
          <p:cNvSpPr>
            <a:spLocks noGrp="1"/>
          </p:cNvSpPr>
          <p:nvPr>
            <p:ph type="sldNum" sz="quarter" idx="5"/>
          </p:nvPr>
        </p:nvSpPr>
        <p:spPr/>
        <p:txBody>
          <a:bodyPr/>
          <a:lstStyle/>
          <a:p>
            <a:fld id="{A03B3FE2-710F-46DE-853F-1410F086A0E5}" type="slidenum">
              <a:rPr lang="fr-CH" smtClean="0"/>
              <a:t>3</a:t>
            </a:fld>
            <a:endParaRPr lang="fr-CH"/>
          </a:p>
        </p:txBody>
      </p:sp>
    </p:spTree>
    <p:extLst>
      <p:ext uri="{BB962C8B-B14F-4D97-AF65-F5344CB8AC3E}">
        <p14:creationId xmlns:p14="http://schemas.microsoft.com/office/powerpoint/2010/main" val="28118025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H" dirty="0"/>
              <a:t>Concrètement, FriTime établit un contrat avec les communes qui souhaitent mettre en place un projet FriTime. </a:t>
            </a:r>
          </a:p>
          <a:p>
            <a:r>
              <a:rPr lang="fr-CH" dirty="0"/>
              <a:t>Ce contrat dure 4 ans, et il est par la suite prolongeable de 2 ans. Les communes sont ensuite encouragées à continuer leurs activités hors contrat. </a:t>
            </a:r>
          </a:p>
          <a:p>
            <a:r>
              <a:rPr lang="fr-CH" dirty="0"/>
              <a:t>Du côté de l’association, nous soutenons les communes financièrement avec une subvention divisée en plusieurs versements sur les 4 ou 6 ans du contrat. </a:t>
            </a:r>
          </a:p>
          <a:p>
            <a:r>
              <a:rPr lang="fr-CH" dirty="0"/>
              <a:t>Les communes bénéficient aussi d’un soutien organisationnel. Elles sont soutenues par la coordination cantonale dans chaque étape de mise en place du projet, et ont à disposition un guide qui s’appelle «Petit mais Costaud» et qui leur donne des processus, conseils et outils pour la mise en place d’un projet. </a:t>
            </a:r>
          </a:p>
          <a:p>
            <a:r>
              <a:rPr lang="fr-CH" dirty="0"/>
              <a:t>FriTime organise également des ateliers de sensibilisation et de prévention qu’il met à disposition des communes, nous en reparlerons plus en détail plus tard. </a:t>
            </a:r>
          </a:p>
          <a:p>
            <a:r>
              <a:rPr lang="fr-CH" dirty="0"/>
              <a:t>De leur côté, les communes s’engagent à élaborer chaque année un calendrier de 12 activités sportives, culturelles et artistiques. Ces activités doivent être gratuites pour les participantes et les participants. Dans l’organisation de ces activités, les communes sont vivement encouragées à intégrer le réseau associatif local, en s’appuyant par exemple sur les sociétés, clubs ou entreprises locales. </a:t>
            </a:r>
          </a:p>
          <a:p>
            <a:endParaRPr lang="fr-CH" dirty="0"/>
          </a:p>
        </p:txBody>
      </p:sp>
      <p:sp>
        <p:nvSpPr>
          <p:cNvPr id="4" name="Espace réservé du numéro de diapositive 3"/>
          <p:cNvSpPr>
            <a:spLocks noGrp="1"/>
          </p:cNvSpPr>
          <p:nvPr>
            <p:ph type="sldNum" sz="quarter" idx="5"/>
          </p:nvPr>
        </p:nvSpPr>
        <p:spPr/>
        <p:txBody>
          <a:bodyPr/>
          <a:lstStyle/>
          <a:p>
            <a:fld id="{A03B3FE2-710F-46DE-853F-1410F086A0E5}" type="slidenum">
              <a:rPr lang="fr-CH" smtClean="0"/>
              <a:t>4</a:t>
            </a:fld>
            <a:endParaRPr lang="fr-CH"/>
          </a:p>
        </p:txBody>
      </p:sp>
    </p:spTree>
    <p:extLst>
      <p:ext uri="{BB962C8B-B14F-4D97-AF65-F5344CB8AC3E}">
        <p14:creationId xmlns:p14="http://schemas.microsoft.com/office/powerpoint/2010/main" val="14386264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lnSpc>
                <a:spcPct val="115000"/>
              </a:lnSpc>
              <a:spcAft>
                <a:spcPts val="1000"/>
              </a:spcAft>
            </a:pPr>
            <a:r>
              <a:rPr lang="fr-CH" sz="1800" dirty="0">
                <a:effectLst/>
                <a:latin typeface="Calibri" panose="020F0502020204030204" pitchFamily="34" charset="0"/>
                <a:ea typeface="Calibri" panose="020F0502020204030204" pitchFamily="34" charset="0"/>
                <a:cs typeface="Times New Roman" panose="02020603050405020304" pitchFamily="18" charset="0"/>
              </a:rPr>
              <a:t>Nous vous avons mis ici quelques exemples d’activités parmi beaucoup d’autres : fabrication d’igloo, ski nautique, loup-garou et grillades en forêt, fabrication de pâtes fraîches,, action coup de balai, initiation à l’escalade, visite chez un apiculteur… </a:t>
            </a:r>
            <a:r>
              <a:rPr lang="fr-CH" sz="1800" dirty="0">
                <a:effectLst/>
                <a:latin typeface="Calibri" panose="020F0502020204030204" pitchFamily="34" charset="0"/>
                <a:ea typeface="Calibri" panose="020F0502020204030204" pitchFamily="34" charset="0"/>
              </a:rPr>
              <a:t>Toutes ces activités ont été proposées par des communes membres ces dernières années. </a:t>
            </a:r>
            <a:endParaRPr lang="fr-CH" sz="18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Espace réservé du numéro de diapositive 3"/>
          <p:cNvSpPr>
            <a:spLocks noGrp="1"/>
          </p:cNvSpPr>
          <p:nvPr>
            <p:ph type="sldNum" sz="quarter" idx="5"/>
          </p:nvPr>
        </p:nvSpPr>
        <p:spPr/>
        <p:txBody>
          <a:bodyPr/>
          <a:lstStyle/>
          <a:p>
            <a:fld id="{A03B3FE2-710F-46DE-853F-1410F086A0E5}" type="slidenum">
              <a:rPr lang="fr-CH" smtClean="0"/>
              <a:t>5</a:t>
            </a:fld>
            <a:endParaRPr lang="fr-CH"/>
          </a:p>
        </p:txBody>
      </p:sp>
    </p:spTree>
    <p:extLst>
      <p:ext uri="{BB962C8B-B14F-4D97-AF65-F5344CB8AC3E}">
        <p14:creationId xmlns:p14="http://schemas.microsoft.com/office/powerpoint/2010/main" val="41881606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H" dirty="0"/>
              <a:t>Au sein des communes, la mise en place d’un projet FriTime nécessite la formation d’un comité de pilotage. L’association FriTime propose d’intégrer différents acteurs comme un ou plusieurs élu communaux, des représentants des associations locales, des écoles, des employés communaux comme les animateurs socioculturels, travailleurs sociaux, éducatrices ou autre, des représentants de commission communale, du monde médical, ou encore des parents et même des enfants ou des jeunes. </a:t>
            </a:r>
            <a:r>
              <a:rPr lang="fr-CH" dirty="0" err="1"/>
              <a:t>Fritime</a:t>
            </a:r>
            <a:r>
              <a:rPr lang="fr-CH" dirty="0"/>
              <a:t> recommande et encourage l’intégration et l’implication de jeunes dans les projets communaux, ainsi que dans le comité de l’association. </a:t>
            </a:r>
          </a:p>
          <a:p>
            <a:r>
              <a:rPr lang="fr-CH" dirty="0"/>
              <a:t>Les communes collaborent également étroitement avec le réseau associatif local pour la mise en place des activités. </a:t>
            </a:r>
            <a:r>
              <a:rPr lang="fr-CH" dirty="0" err="1"/>
              <a:t>Fritime</a:t>
            </a:r>
            <a:r>
              <a:rPr lang="fr-CH" dirty="0"/>
              <a:t> porte le bénévolat comme une véritable valeur.. En effet, les membres du comité de l’association et ceux des comités de pilotage sont volontaires et bénévoles, et les communes peuvent par exemple profiter du projet pour offrir une première expérience professionnelle bénévole à des jeunes dans l’encadrement des enfants lors des activités. </a:t>
            </a:r>
          </a:p>
        </p:txBody>
      </p:sp>
      <p:sp>
        <p:nvSpPr>
          <p:cNvPr id="4" name="Espace réservé du numéro de diapositive 3"/>
          <p:cNvSpPr>
            <a:spLocks noGrp="1"/>
          </p:cNvSpPr>
          <p:nvPr>
            <p:ph type="sldNum" sz="quarter" idx="5"/>
          </p:nvPr>
        </p:nvSpPr>
        <p:spPr/>
        <p:txBody>
          <a:bodyPr/>
          <a:lstStyle/>
          <a:p>
            <a:fld id="{A03B3FE2-710F-46DE-853F-1410F086A0E5}" type="slidenum">
              <a:rPr lang="fr-CH" smtClean="0"/>
              <a:t>6</a:t>
            </a:fld>
            <a:endParaRPr lang="fr-CH"/>
          </a:p>
        </p:txBody>
      </p:sp>
    </p:spTree>
    <p:extLst>
      <p:ext uri="{BB962C8B-B14F-4D97-AF65-F5344CB8AC3E}">
        <p14:creationId xmlns:p14="http://schemas.microsoft.com/office/powerpoint/2010/main" val="33734114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H" dirty="0"/>
              <a:t>Voici quelques témoignages tirés des rapports d’activités des communes de ces dernières années.</a:t>
            </a:r>
          </a:p>
          <a:p>
            <a:r>
              <a:rPr lang="fr-CH" dirty="0"/>
              <a:t>Ces témoignages montrent le succès rencontré par les activités FriTime, et le fait que cela répond vraiment aux besoins d’activités extrascolaires accessibles et gratuites pour les enfants et les jeunes dans les communes. </a:t>
            </a:r>
          </a:p>
        </p:txBody>
      </p:sp>
      <p:sp>
        <p:nvSpPr>
          <p:cNvPr id="4" name="Espace réservé du numéro de diapositive 3"/>
          <p:cNvSpPr>
            <a:spLocks noGrp="1"/>
          </p:cNvSpPr>
          <p:nvPr>
            <p:ph type="sldNum" sz="quarter" idx="5"/>
          </p:nvPr>
        </p:nvSpPr>
        <p:spPr/>
        <p:txBody>
          <a:bodyPr/>
          <a:lstStyle/>
          <a:p>
            <a:fld id="{A03B3FE2-710F-46DE-853F-1410F086A0E5}" type="slidenum">
              <a:rPr lang="fr-CH" smtClean="0"/>
              <a:t>7</a:t>
            </a:fld>
            <a:endParaRPr lang="fr-CH"/>
          </a:p>
        </p:txBody>
      </p:sp>
    </p:spTree>
    <p:extLst>
      <p:ext uri="{BB962C8B-B14F-4D97-AF65-F5344CB8AC3E}">
        <p14:creationId xmlns:p14="http://schemas.microsoft.com/office/powerpoint/2010/main" val="13010109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H" dirty="0"/>
              <a:t>En 2021, l’association a créé un nouveau concept du nom de «FriTime Piccolo», afin de proposer des activités spécialement dédiées aux tout-petits de 0 à 6 ans. </a:t>
            </a:r>
          </a:p>
          <a:p>
            <a:r>
              <a:rPr lang="fr-CH" dirty="0"/>
              <a:t>Ce projet s’adresse à toutes les communes, mais plus spécialement les communes déjà actives au sein de FriTime ou anciennement actives. Le fonctionnement est plus ou moins similaire au projet FriTime. </a:t>
            </a:r>
          </a:p>
          <a:p>
            <a:r>
              <a:rPr lang="fr-CH" dirty="0"/>
              <a:t>Les communes reçoivent une subvention unique de 2’000CHF pour une période de 2 ans, et s’engagent à organiser au minimum 6 activités par année. </a:t>
            </a:r>
          </a:p>
          <a:p>
            <a:endParaRPr lang="fr-CH" dirty="0"/>
          </a:p>
          <a:p>
            <a:r>
              <a:rPr lang="fr-CH" dirty="0"/>
              <a:t>Ce projet répond aux objectifs de la stratégie cantonale de l’enfance et de la jeunesse fribourgeoise «Je Participe!» : </a:t>
            </a:r>
          </a:p>
          <a:p>
            <a:r>
              <a:rPr lang="fr-CH" dirty="0"/>
              <a:t>« 1.1.2 : encouragement des activités parents-enfants au niveau local »</a:t>
            </a:r>
          </a:p>
          <a:p>
            <a:r>
              <a:rPr lang="fr-CH" dirty="0"/>
              <a:t>« 1.2.1 : soutien aux activités d’éveil dès la naissance »</a:t>
            </a:r>
          </a:p>
          <a:p>
            <a:r>
              <a:rPr lang="fr-CH" dirty="0"/>
              <a:t>Stratégie cantonale pour la petite enfance</a:t>
            </a:r>
          </a:p>
          <a:p>
            <a:endParaRPr lang="fr-CH" dirty="0"/>
          </a:p>
          <a:p>
            <a:r>
              <a:rPr lang="fr-CH" dirty="0"/>
              <a:t>Depuis 2021, déjà 5 communes ont lancé un projet Piccolo avec succès. </a:t>
            </a:r>
          </a:p>
        </p:txBody>
      </p:sp>
      <p:sp>
        <p:nvSpPr>
          <p:cNvPr id="4" name="Espace réservé du numéro de diapositive 3"/>
          <p:cNvSpPr>
            <a:spLocks noGrp="1"/>
          </p:cNvSpPr>
          <p:nvPr>
            <p:ph type="sldNum" sz="quarter" idx="5"/>
          </p:nvPr>
        </p:nvSpPr>
        <p:spPr/>
        <p:txBody>
          <a:bodyPr/>
          <a:lstStyle/>
          <a:p>
            <a:fld id="{A03B3FE2-710F-46DE-853F-1410F086A0E5}" type="slidenum">
              <a:rPr lang="fr-CH" smtClean="0"/>
              <a:t>8</a:t>
            </a:fld>
            <a:endParaRPr lang="fr-CH"/>
          </a:p>
        </p:txBody>
      </p:sp>
    </p:spTree>
    <p:extLst>
      <p:ext uri="{BB962C8B-B14F-4D97-AF65-F5344CB8AC3E}">
        <p14:creationId xmlns:p14="http://schemas.microsoft.com/office/powerpoint/2010/main" val="33921543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H" dirty="0"/>
              <a:t>Depuis 2019, FriTime propose également aux communes membres un catalogue d’ateliers de sensibilisation et de prévention sur différents thèmes. </a:t>
            </a:r>
          </a:p>
          <a:p>
            <a:r>
              <a:rPr lang="fr-CH" dirty="0"/>
              <a:t>Cela permet aux communes d’aborder avec les enfants et les jeunes des sujets délicats avec des </a:t>
            </a:r>
            <a:r>
              <a:rPr lang="fr-CH" dirty="0" err="1"/>
              <a:t>professionnel-les</a:t>
            </a:r>
            <a:r>
              <a:rPr lang="fr-CH" dirty="0"/>
              <a:t> formé-e-s. </a:t>
            </a:r>
          </a:p>
          <a:p>
            <a:r>
              <a:rPr lang="fr-CH" dirty="0"/>
              <a:t>FriTime collabore actuellement avec quatre partenaires locaux: REPER et Noetic Academy Lasso, La Magie de la </a:t>
            </a:r>
            <a:r>
              <a:rPr lang="fr-CH" dirty="0" err="1"/>
              <a:t>Métamoprhose</a:t>
            </a:r>
            <a:r>
              <a:rPr lang="fr-CH" dirty="0"/>
              <a:t>, pour organiser des ateliers sur les thèmes de la santé, des écrans, des jeux vidéos, des discriminations ou encore du passage à l’adolescence</a:t>
            </a:r>
          </a:p>
          <a:p>
            <a:r>
              <a:rPr lang="fr-CH" dirty="0"/>
              <a:t>L’association offre 1 atelier par année aux communes membres de FriTime. </a:t>
            </a:r>
          </a:p>
          <a:p>
            <a:endParaRPr lang="fr-CH" dirty="0"/>
          </a:p>
          <a:p>
            <a:r>
              <a:rPr lang="fr-CH" dirty="0"/>
              <a:t>Actuellement, REPER propose un atelier intitulé «</a:t>
            </a:r>
            <a:r>
              <a:rPr lang="fr-CH" dirty="0" err="1"/>
              <a:t>stay</a:t>
            </a:r>
            <a:r>
              <a:rPr lang="fr-CH" dirty="0"/>
              <a:t> fit» avec 4 postes de prévention sur la santé, sur le tabac et l’alcool, l’alimentation, la discrimination, l’environnement, la dynamique de groupe et les écrans. Ainsi qu’un second atelier intitulé ABC: destiné à des jeunes âgés de 0 à 5 ans. Cet atelier permet de sensibiliser les enfants et les parents face au danger des écrans.</a:t>
            </a:r>
          </a:p>
          <a:p>
            <a:r>
              <a:rPr lang="fr-CH" dirty="0"/>
              <a:t>Noetic propose 4 ateliers autour des jeux vidéos : un pour les jeunes, une introduction et une initiation pour les parents et un atelier pour les professionnel-le-s du domaine social. </a:t>
            </a:r>
          </a:p>
          <a:p>
            <a:r>
              <a:rPr lang="fr-CH" dirty="0"/>
              <a:t>La MM offre un atelier: : Découverte du corps et de ses transformations à la puberté</a:t>
            </a:r>
          </a:p>
          <a:p>
            <a:r>
              <a:rPr lang="fr-CH" dirty="0"/>
              <a:t>LASSO propose: Atelier Théâtre-Forum : Scénarios « clé en main » : Inégalité de genre</a:t>
            </a:r>
          </a:p>
        </p:txBody>
      </p:sp>
      <p:sp>
        <p:nvSpPr>
          <p:cNvPr id="4" name="Espace réservé du numéro de diapositive 3"/>
          <p:cNvSpPr>
            <a:spLocks noGrp="1"/>
          </p:cNvSpPr>
          <p:nvPr>
            <p:ph type="sldNum" sz="quarter" idx="5"/>
          </p:nvPr>
        </p:nvSpPr>
        <p:spPr/>
        <p:txBody>
          <a:bodyPr/>
          <a:lstStyle/>
          <a:p>
            <a:fld id="{A03B3FE2-710F-46DE-853F-1410F086A0E5}" type="slidenum">
              <a:rPr lang="fr-CH" smtClean="0"/>
              <a:t>9</a:t>
            </a:fld>
            <a:endParaRPr lang="fr-CH"/>
          </a:p>
        </p:txBody>
      </p:sp>
    </p:spTree>
    <p:extLst>
      <p:ext uri="{BB962C8B-B14F-4D97-AF65-F5344CB8AC3E}">
        <p14:creationId xmlns:p14="http://schemas.microsoft.com/office/powerpoint/2010/main" val="38644187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H" dirty="0"/>
              <a:t>Vous vous demandez peut-être quels sont les avantages du concept FriTime. </a:t>
            </a:r>
          </a:p>
        </p:txBody>
      </p:sp>
      <p:sp>
        <p:nvSpPr>
          <p:cNvPr id="4" name="Espace réservé du numéro de diapositive 3"/>
          <p:cNvSpPr>
            <a:spLocks noGrp="1"/>
          </p:cNvSpPr>
          <p:nvPr>
            <p:ph type="sldNum" sz="quarter" idx="5"/>
          </p:nvPr>
        </p:nvSpPr>
        <p:spPr/>
        <p:txBody>
          <a:bodyPr/>
          <a:lstStyle/>
          <a:p>
            <a:fld id="{A03B3FE2-710F-46DE-853F-1410F086A0E5}" type="slidenum">
              <a:rPr lang="fr-CH" smtClean="0"/>
              <a:t>10</a:t>
            </a:fld>
            <a:endParaRPr lang="fr-CH"/>
          </a:p>
        </p:txBody>
      </p:sp>
    </p:spTree>
    <p:extLst>
      <p:ext uri="{BB962C8B-B14F-4D97-AF65-F5344CB8AC3E}">
        <p14:creationId xmlns:p14="http://schemas.microsoft.com/office/powerpoint/2010/main" val="38753012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H" dirty="0"/>
              <a:t>Tout d’abord pour la jeunesse, cela représente de nombreux avantages. </a:t>
            </a:r>
          </a:p>
          <a:p>
            <a:r>
              <a:rPr lang="fr-CH" dirty="0"/>
              <a:t>Je ne vais pas tous les lire mais pour en citer quelques uns : renforcement du bien-être, pratique d’une activité entre amis, accès facilité aux loisirs, découvertes de nouvelles activités, accès équitables aux loisirs, acquisition de nouvelles compétences, apprentissage de la vie de groupe… </a:t>
            </a:r>
          </a:p>
          <a:p>
            <a:r>
              <a:rPr lang="fr-CH" dirty="0"/>
              <a:t>Comme le montrent les 3 organismes à l’origine du projet FriTime, offrir à la jeunesse des possibilités d’épanouissement est un enjeu social et de santé publique, que FriTime favorise et démocratise. </a:t>
            </a:r>
          </a:p>
        </p:txBody>
      </p:sp>
      <p:sp>
        <p:nvSpPr>
          <p:cNvPr id="4" name="Espace réservé du numéro de diapositive 3"/>
          <p:cNvSpPr>
            <a:spLocks noGrp="1"/>
          </p:cNvSpPr>
          <p:nvPr>
            <p:ph type="sldNum" sz="quarter" idx="5"/>
          </p:nvPr>
        </p:nvSpPr>
        <p:spPr/>
        <p:txBody>
          <a:bodyPr/>
          <a:lstStyle/>
          <a:p>
            <a:fld id="{A03B3FE2-710F-46DE-853F-1410F086A0E5}" type="slidenum">
              <a:rPr lang="fr-CH" smtClean="0"/>
              <a:t>11</a:t>
            </a:fld>
            <a:endParaRPr lang="fr-CH"/>
          </a:p>
        </p:txBody>
      </p:sp>
    </p:spTree>
    <p:extLst>
      <p:ext uri="{BB962C8B-B14F-4D97-AF65-F5344CB8AC3E}">
        <p14:creationId xmlns:p14="http://schemas.microsoft.com/office/powerpoint/2010/main" val="18437171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H" dirty="0"/>
              <a:t>Pour les communes, FriTime permet de renforcer la politique locale de promotion et d’encouragement à l’enfance et à la jeunesse. </a:t>
            </a:r>
          </a:p>
          <a:p>
            <a:r>
              <a:rPr lang="fr-CH" dirty="0"/>
              <a:t>Cela permet aussi de renforcer la cohésion sociale pour toute la population, et notamment du tissu associatif local. Le bénévolat est valorisé et favorisé. </a:t>
            </a:r>
          </a:p>
          <a:p>
            <a:r>
              <a:rPr lang="fr-CH" dirty="0"/>
              <a:t>La commune renforce son attractivité et renvoie une image positive. </a:t>
            </a:r>
          </a:p>
          <a:p>
            <a:r>
              <a:rPr lang="fr-CH" dirty="0"/>
              <a:t>En conclusion, FriTime est une solution globale qui contribue au bon fonctionnement des communes. </a:t>
            </a:r>
          </a:p>
          <a:p>
            <a:endParaRPr lang="fr-CH" dirty="0"/>
          </a:p>
        </p:txBody>
      </p:sp>
      <p:sp>
        <p:nvSpPr>
          <p:cNvPr id="4" name="Espace réservé du numéro de diapositive 3"/>
          <p:cNvSpPr>
            <a:spLocks noGrp="1"/>
          </p:cNvSpPr>
          <p:nvPr>
            <p:ph type="sldNum" sz="quarter" idx="5"/>
          </p:nvPr>
        </p:nvSpPr>
        <p:spPr/>
        <p:txBody>
          <a:bodyPr/>
          <a:lstStyle/>
          <a:p>
            <a:fld id="{A03B3FE2-710F-46DE-853F-1410F086A0E5}" type="slidenum">
              <a:rPr lang="fr-CH" smtClean="0"/>
              <a:t>12</a:t>
            </a:fld>
            <a:endParaRPr lang="fr-CH"/>
          </a:p>
        </p:txBody>
      </p:sp>
    </p:spTree>
    <p:extLst>
      <p:ext uri="{BB962C8B-B14F-4D97-AF65-F5344CB8AC3E}">
        <p14:creationId xmlns:p14="http://schemas.microsoft.com/office/powerpoint/2010/main" val="17569718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H" dirty="0"/>
              <a:t>Finalement, pour les organisations et sociétés locales, être intégrés à l’organisation des activités permet de faire connaître l’organisation, et éventuellement d’acquérir de nouveaux membres. </a:t>
            </a:r>
          </a:p>
          <a:p>
            <a:r>
              <a:rPr lang="fr-CH" dirty="0"/>
              <a:t>Cela permet également de valoriser leur travail auprès de la population, d’avoir des échanges et de travail en collaboration avec les acteurs de la commune. </a:t>
            </a:r>
          </a:p>
          <a:p>
            <a:r>
              <a:rPr lang="fr-CH" dirty="0"/>
              <a:t>C’est une des meilleures vitrines pour les sociétés, une occasion en or de se faire connaître à moindre effort et à moindre coût</a:t>
            </a:r>
          </a:p>
        </p:txBody>
      </p:sp>
      <p:sp>
        <p:nvSpPr>
          <p:cNvPr id="4" name="Espace réservé du numéro de diapositive 3"/>
          <p:cNvSpPr>
            <a:spLocks noGrp="1"/>
          </p:cNvSpPr>
          <p:nvPr>
            <p:ph type="sldNum" sz="quarter" idx="5"/>
          </p:nvPr>
        </p:nvSpPr>
        <p:spPr/>
        <p:txBody>
          <a:bodyPr/>
          <a:lstStyle/>
          <a:p>
            <a:fld id="{A03B3FE2-710F-46DE-853F-1410F086A0E5}" type="slidenum">
              <a:rPr lang="fr-CH" smtClean="0"/>
              <a:t>13</a:t>
            </a:fld>
            <a:endParaRPr lang="fr-CH"/>
          </a:p>
        </p:txBody>
      </p:sp>
    </p:spTree>
    <p:extLst>
      <p:ext uri="{BB962C8B-B14F-4D97-AF65-F5344CB8AC3E}">
        <p14:creationId xmlns:p14="http://schemas.microsoft.com/office/powerpoint/2010/main" val="15039169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lnSpc>
                <a:spcPct val="115000"/>
              </a:lnSpc>
              <a:spcAft>
                <a:spcPts val="1000"/>
              </a:spcAft>
            </a:pPr>
            <a:r>
              <a:rPr lang="fr-CH" sz="1800" dirty="0">
                <a:effectLst/>
                <a:latin typeface="Calibri" panose="020F0502020204030204" pitchFamily="34" charset="0"/>
                <a:ea typeface="Calibri" panose="020F0502020204030204" pitchFamily="34" charset="0"/>
                <a:cs typeface="Times New Roman" panose="02020603050405020304" pitchFamily="18" charset="0"/>
              </a:rPr>
              <a:t>Nous arrivons au terme de notre présentation. Merci beaucoup pour votre attention. Si vous souhaitez suivre notre actualité, vous pouvez vous rendre sur notre site internet et sur nos réseaux sociaux. Si vous avez des questions, nous ferons au mieux pour y répondre, et sinon vous pouvez aussi contacter la coordination cantonale qui vous renseignera. </a:t>
            </a:r>
            <a:endParaRPr lang="fr-CH" sz="18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Espace réservé du numéro de diapositive 3"/>
          <p:cNvSpPr>
            <a:spLocks noGrp="1"/>
          </p:cNvSpPr>
          <p:nvPr>
            <p:ph type="sldNum" sz="quarter" idx="5"/>
          </p:nvPr>
        </p:nvSpPr>
        <p:spPr/>
        <p:txBody>
          <a:bodyPr/>
          <a:lstStyle/>
          <a:p>
            <a:fld id="{A03B3FE2-710F-46DE-853F-1410F086A0E5}" type="slidenum">
              <a:rPr lang="fr-CH" smtClean="0"/>
              <a:t>14</a:t>
            </a:fld>
            <a:endParaRPr lang="fr-CH"/>
          </a:p>
        </p:txBody>
      </p:sp>
    </p:spTree>
    <p:extLst>
      <p:ext uri="{BB962C8B-B14F-4D97-AF65-F5344CB8AC3E}">
        <p14:creationId xmlns:p14="http://schemas.microsoft.com/office/powerpoint/2010/main" val="11960898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0F11AAF-63FB-C480-1497-35C20D5A4B17}"/>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fr-CH"/>
          </a:p>
        </p:txBody>
      </p:sp>
      <p:sp>
        <p:nvSpPr>
          <p:cNvPr id="3" name="Sous-titre 2">
            <a:extLst>
              <a:ext uri="{FF2B5EF4-FFF2-40B4-BE49-F238E27FC236}">
                <a16:creationId xmlns:a16="http://schemas.microsoft.com/office/drawing/2014/main" id="{4185A78A-A14A-424A-130A-E86A4D05E57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CH"/>
          </a:p>
        </p:txBody>
      </p:sp>
      <p:sp>
        <p:nvSpPr>
          <p:cNvPr id="4" name="Espace réservé de la date 3">
            <a:extLst>
              <a:ext uri="{FF2B5EF4-FFF2-40B4-BE49-F238E27FC236}">
                <a16:creationId xmlns:a16="http://schemas.microsoft.com/office/drawing/2014/main" id="{9B04DD6C-5B0B-4672-D6CD-821EF53DE997}"/>
              </a:ext>
            </a:extLst>
          </p:cNvPr>
          <p:cNvSpPr>
            <a:spLocks noGrp="1"/>
          </p:cNvSpPr>
          <p:nvPr>
            <p:ph type="dt" sz="half" idx="10"/>
          </p:nvPr>
        </p:nvSpPr>
        <p:spPr/>
        <p:txBody>
          <a:bodyPr/>
          <a:lstStyle/>
          <a:p>
            <a:fld id="{4A8BCDB8-7361-4CFE-8DD3-27DABDF82D71}" type="datetimeFigureOut">
              <a:rPr lang="fr-CH" smtClean="0"/>
              <a:t>06.11.2024</a:t>
            </a:fld>
            <a:endParaRPr lang="fr-CH"/>
          </a:p>
        </p:txBody>
      </p:sp>
      <p:sp>
        <p:nvSpPr>
          <p:cNvPr id="5" name="Espace réservé du pied de page 4">
            <a:extLst>
              <a:ext uri="{FF2B5EF4-FFF2-40B4-BE49-F238E27FC236}">
                <a16:creationId xmlns:a16="http://schemas.microsoft.com/office/drawing/2014/main" id="{506FDCB9-C274-57C8-6B1A-89A2EC724F14}"/>
              </a:ext>
            </a:extLst>
          </p:cNvPr>
          <p:cNvSpPr>
            <a:spLocks noGrp="1"/>
          </p:cNvSpPr>
          <p:nvPr>
            <p:ph type="ftr" sz="quarter" idx="11"/>
          </p:nvPr>
        </p:nvSpPr>
        <p:spPr/>
        <p:txBody>
          <a:bodyPr/>
          <a:lstStyle/>
          <a:p>
            <a:endParaRPr lang="fr-CH"/>
          </a:p>
        </p:txBody>
      </p:sp>
      <p:sp>
        <p:nvSpPr>
          <p:cNvPr id="6" name="Espace réservé du numéro de diapositive 5">
            <a:extLst>
              <a:ext uri="{FF2B5EF4-FFF2-40B4-BE49-F238E27FC236}">
                <a16:creationId xmlns:a16="http://schemas.microsoft.com/office/drawing/2014/main" id="{B7BF3662-4955-E2C1-B998-6A35B4067848}"/>
              </a:ext>
            </a:extLst>
          </p:cNvPr>
          <p:cNvSpPr>
            <a:spLocks noGrp="1"/>
          </p:cNvSpPr>
          <p:nvPr>
            <p:ph type="sldNum" sz="quarter" idx="12"/>
          </p:nvPr>
        </p:nvSpPr>
        <p:spPr/>
        <p:txBody>
          <a:bodyPr/>
          <a:lstStyle/>
          <a:p>
            <a:fld id="{07D7FA77-69F4-4F2F-9244-3FFDEDB68403}" type="slidenum">
              <a:rPr lang="fr-CH" smtClean="0"/>
              <a:t>‹N°›</a:t>
            </a:fld>
            <a:endParaRPr lang="fr-CH"/>
          </a:p>
        </p:txBody>
      </p:sp>
    </p:spTree>
    <p:extLst>
      <p:ext uri="{BB962C8B-B14F-4D97-AF65-F5344CB8AC3E}">
        <p14:creationId xmlns:p14="http://schemas.microsoft.com/office/powerpoint/2010/main" val="24665776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092C1C5-2805-9B1C-B2D8-7E2C7059F098}"/>
              </a:ext>
            </a:extLst>
          </p:cNvPr>
          <p:cNvSpPr>
            <a:spLocks noGrp="1"/>
          </p:cNvSpPr>
          <p:nvPr>
            <p:ph type="title"/>
          </p:nvPr>
        </p:nvSpPr>
        <p:spPr/>
        <p:txBody>
          <a:bodyPr/>
          <a:lstStyle/>
          <a:p>
            <a:r>
              <a:rPr lang="fr-FR"/>
              <a:t>Modifiez le style du titre</a:t>
            </a:r>
            <a:endParaRPr lang="fr-CH"/>
          </a:p>
        </p:txBody>
      </p:sp>
      <p:sp>
        <p:nvSpPr>
          <p:cNvPr id="3" name="Espace réservé du contenu 2">
            <a:extLst>
              <a:ext uri="{FF2B5EF4-FFF2-40B4-BE49-F238E27FC236}">
                <a16:creationId xmlns:a16="http://schemas.microsoft.com/office/drawing/2014/main" id="{BA26D14D-3F6F-C3C6-1EF7-9FD1CC7530AB}"/>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4" name="Espace réservé de la date 3">
            <a:extLst>
              <a:ext uri="{FF2B5EF4-FFF2-40B4-BE49-F238E27FC236}">
                <a16:creationId xmlns:a16="http://schemas.microsoft.com/office/drawing/2014/main" id="{D808F3D4-D88F-483B-A604-A8E6935F24FB}"/>
              </a:ext>
            </a:extLst>
          </p:cNvPr>
          <p:cNvSpPr>
            <a:spLocks noGrp="1"/>
          </p:cNvSpPr>
          <p:nvPr>
            <p:ph type="dt" sz="half" idx="10"/>
          </p:nvPr>
        </p:nvSpPr>
        <p:spPr/>
        <p:txBody>
          <a:bodyPr/>
          <a:lstStyle/>
          <a:p>
            <a:fld id="{4A8BCDB8-7361-4CFE-8DD3-27DABDF82D71}" type="datetimeFigureOut">
              <a:rPr lang="fr-CH" smtClean="0"/>
              <a:t>06.11.2024</a:t>
            </a:fld>
            <a:endParaRPr lang="fr-CH"/>
          </a:p>
        </p:txBody>
      </p:sp>
      <p:sp>
        <p:nvSpPr>
          <p:cNvPr id="5" name="Espace réservé du pied de page 4">
            <a:extLst>
              <a:ext uri="{FF2B5EF4-FFF2-40B4-BE49-F238E27FC236}">
                <a16:creationId xmlns:a16="http://schemas.microsoft.com/office/drawing/2014/main" id="{11A1E990-20AA-9C4B-A55E-45F42E6DCA67}"/>
              </a:ext>
            </a:extLst>
          </p:cNvPr>
          <p:cNvSpPr>
            <a:spLocks noGrp="1"/>
          </p:cNvSpPr>
          <p:nvPr>
            <p:ph type="ftr" sz="quarter" idx="11"/>
          </p:nvPr>
        </p:nvSpPr>
        <p:spPr/>
        <p:txBody>
          <a:bodyPr/>
          <a:lstStyle/>
          <a:p>
            <a:endParaRPr lang="fr-CH"/>
          </a:p>
        </p:txBody>
      </p:sp>
      <p:sp>
        <p:nvSpPr>
          <p:cNvPr id="6" name="Espace réservé du numéro de diapositive 5">
            <a:extLst>
              <a:ext uri="{FF2B5EF4-FFF2-40B4-BE49-F238E27FC236}">
                <a16:creationId xmlns:a16="http://schemas.microsoft.com/office/drawing/2014/main" id="{E6D572AA-9E45-8A43-BE76-3BBD2CFA687F}"/>
              </a:ext>
            </a:extLst>
          </p:cNvPr>
          <p:cNvSpPr>
            <a:spLocks noGrp="1"/>
          </p:cNvSpPr>
          <p:nvPr>
            <p:ph type="sldNum" sz="quarter" idx="12"/>
          </p:nvPr>
        </p:nvSpPr>
        <p:spPr/>
        <p:txBody>
          <a:bodyPr/>
          <a:lstStyle/>
          <a:p>
            <a:fld id="{07D7FA77-69F4-4F2F-9244-3FFDEDB68403}" type="slidenum">
              <a:rPr lang="fr-CH" smtClean="0"/>
              <a:t>‹N°›</a:t>
            </a:fld>
            <a:endParaRPr lang="fr-CH"/>
          </a:p>
        </p:txBody>
      </p:sp>
    </p:spTree>
    <p:extLst>
      <p:ext uri="{BB962C8B-B14F-4D97-AF65-F5344CB8AC3E}">
        <p14:creationId xmlns:p14="http://schemas.microsoft.com/office/powerpoint/2010/main" val="16807382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213810-4914-5518-15D9-F7A42DCB9006}"/>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fr-CH"/>
          </a:p>
        </p:txBody>
      </p:sp>
      <p:sp>
        <p:nvSpPr>
          <p:cNvPr id="3" name="Espace réservé du texte 2">
            <a:extLst>
              <a:ext uri="{FF2B5EF4-FFF2-40B4-BE49-F238E27FC236}">
                <a16:creationId xmlns:a16="http://schemas.microsoft.com/office/drawing/2014/main" id="{75867C49-6779-D884-125C-DB549C3DB12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1B2D9080-3076-8453-BB08-3E7D956A4547}"/>
              </a:ext>
            </a:extLst>
          </p:cNvPr>
          <p:cNvSpPr>
            <a:spLocks noGrp="1"/>
          </p:cNvSpPr>
          <p:nvPr>
            <p:ph type="dt" sz="half" idx="10"/>
          </p:nvPr>
        </p:nvSpPr>
        <p:spPr/>
        <p:txBody>
          <a:bodyPr/>
          <a:lstStyle/>
          <a:p>
            <a:fld id="{4A8BCDB8-7361-4CFE-8DD3-27DABDF82D71}" type="datetimeFigureOut">
              <a:rPr lang="fr-CH" smtClean="0"/>
              <a:t>06.11.2024</a:t>
            </a:fld>
            <a:endParaRPr lang="fr-CH"/>
          </a:p>
        </p:txBody>
      </p:sp>
      <p:sp>
        <p:nvSpPr>
          <p:cNvPr id="5" name="Espace réservé du pied de page 4">
            <a:extLst>
              <a:ext uri="{FF2B5EF4-FFF2-40B4-BE49-F238E27FC236}">
                <a16:creationId xmlns:a16="http://schemas.microsoft.com/office/drawing/2014/main" id="{4F69F472-B033-4ACC-D4A7-14A848BC6802}"/>
              </a:ext>
            </a:extLst>
          </p:cNvPr>
          <p:cNvSpPr>
            <a:spLocks noGrp="1"/>
          </p:cNvSpPr>
          <p:nvPr>
            <p:ph type="ftr" sz="quarter" idx="11"/>
          </p:nvPr>
        </p:nvSpPr>
        <p:spPr/>
        <p:txBody>
          <a:bodyPr/>
          <a:lstStyle/>
          <a:p>
            <a:endParaRPr lang="fr-CH"/>
          </a:p>
        </p:txBody>
      </p:sp>
      <p:sp>
        <p:nvSpPr>
          <p:cNvPr id="6" name="Espace réservé du numéro de diapositive 5">
            <a:extLst>
              <a:ext uri="{FF2B5EF4-FFF2-40B4-BE49-F238E27FC236}">
                <a16:creationId xmlns:a16="http://schemas.microsoft.com/office/drawing/2014/main" id="{121A05C0-4940-1869-432E-F3A91B730039}"/>
              </a:ext>
            </a:extLst>
          </p:cNvPr>
          <p:cNvSpPr>
            <a:spLocks noGrp="1"/>
          </p:cNvSpPr>
          <p:nvPr>
            <p:ph type="sldNum" sz="quarter" idx="12"/>
          </p:nvPr>
        </p:nvSpPr>
        <p:spPr/>
        <p:txBody>
          <a:bodyPr/>
          <a:lstStyle/>
          <a:p>
            <a:fld id="{07D7FA77-69F4-4F2F-9244-3FFDEDB68403}" type="slidenum">
              <a:rPr lang="fr-CH" smtClean="0"/>
              <a:t>‹N°›</a:t>
            </a:fld>
            <a:endParaRPr lang="fr-CH"/>
          </a:p>
        </p:txBody>
      </p:sp>
    </p:spTree>
    <p:extLst>
      <p:ext uri="{BB962C8B-B14F-4D97-AF65-F5344CB8AC3E}">
        <p14:creationId xmlns:p14="http://schemas.microsoft.com/office/powerpoint/2010/main" val="41772166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8034AED-5131-51CF-6908-49359555DB02}"/>
              </a:ext>
            </a:extLst>
          </p:cNvPr>
          <p:cNvSpPr>
            <a:spLocks noGrp="1"/>
          </p:cNvSpPr>
          <p:nvPr>
            <p:ph type="title"/>
          </p:nvPr>
        </p:nvSpPr>
        <p:spPr/>
        <p:txBody>
          <a:bodyPr/>
          <a:lstStyle/>
          <a:p>
            <a:r>
              <a:rPr lang="fr-FR"/>
              <a:t>Modifiez le style du titre</a:t>
            </a:r>
            <a:endParaRPr lang="fr-CH"/>
          </a:p>
        </p:txBody>
      </p:sp>
      <p:sp>
        <p:nvSpPr>
          <p:cNvPr id="3" name="Espace réservé du contenu 2">
            <a:extLst>
              <a:ext uri="{FF2B5EF4-FFF2-40B4-BE49-F238E27FC236}">
                <a16:creationId xmlns:a16="http://schemas.microsoft.com/office/drawing/2014/main" id="{32E42D42-B71A-7D6C-E0A7-B1BB814BD4D6}"/>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4" name="Espace réservé du contenu 3">
            <a:extLst>
              <a:ext uri="{FF2B5EF4-FFF2-40B4-BE49-F238E27FC236}">
                <a16:creationId xmlns:a16="http://schemas.microsoft.com/office/drawing/2014/main" id="{1DA8814A-9FD8-7988-3E6D-81D616B03D6F}"/>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5" name="Espace réservé de la date 4">
            <a:extLst>
              <a:ext uri="{FF2B5EF4-FFF2-40B4-BE49-F238E27FC236}">
                <a16:creationId xmlns:a16="http://schemas.microsoft.com/office/drawing/2014/main" id="{52405884-80B0-C688-04A1-E1C1D370CA28}"/>
              </a:ext>
            </a:extLst>
          </p:cNvPr>
          <p:cNvSpPr>
            <a:spLocks noGrp="1"/>
          </p:cNvSpPr>
          <p:nvPr>
            <p:ph type="dt" sz="half" idx="10"/>
          </p:nvPr>
        </p:nvSpPr>
        <p:spPr/>
        <p:txBody>
          <a:bodyPr/>
          <a:lstStyle/>
          <a:p>
            <a:fld id="{4A8BCDB8-7361-4CFE-8DD3-27DABDF82D71}" type="datetimeFigureOut">
              <a:rPr lang="fr-CH" smtClean="0"/>
              <a:t>06.11.2024</a:t>
            </a:fld>
            <a:endParaRPr lang="fr-CH"/>
          </a:p>
        </p:txBody>
      </p:sp>
      <p:sp>
        <p:nvSpPr>
          <p:cNvPr id="6" name="Espace réservé du pied de page 5">
            <a:extLst>
              <a:ext uri="{FF2B5EF4-FFF2-40B4-BE49-F238E27FC236}">
                <a16:creationId xmlns:a16="http://schemas.microsoft.com/office/drawing/2014/main" id="{54417693-631B-DAD0-2E24-63904E8F092C}"/>
              </a:ext>
            </a:extLst>
          </p:cNvPr>
          <p:cNvSpPr>
            <a:spLocks noGrp="1"/>
          </p:cNvSpPr>
          <p:nvPr>
            <p:ph type="ftr" sz="quarter" idx="11"/>
          </p:nvPr>
        </p:nvSpPr>
        <p:spPr/>
        <p:txBody>
          <a:bodyPr/>
          <a:lstStyle/>
          <a:p>
            <a:endParaRPr lang="fr-CH"/>
          </a:p>
        </p:txBody>
      </p:sp>
      <p:sp>
        <p:nvSpPr>
          <p:cNvPr id="7" name="Espace réservé du numéro de diapositive 6">
            <a:extLst>
              <a:ext uri="{FF2B5EF4-FFF2-40B4-BE49-F238E27FC236}">
                <a16:creationId xmlns:a16="http://schemas.microsoft.com/office/drawing/2014/main" id="{69695826-F6D6-E7FD-0FCE-4A7E935C8786}"/>
              </a:ext>
            </a:extLst>
          </p:cNvPr>
          <p:cNvSpPr>
            <a:spLocks noGrp="1"/>
          </p:cNvSpPr>
          <p:nvPr>
            <p:ph type="sldNum" sz="quarter" idx="12"/>
          </p:nvPr>
        </p:nvSpPr>
        <p:spPr/>
        <p:txBody>
          <a:bodyPr/>
          <a:lstStyle/>
          <a:p>
            <a:fld id="{07D7FA77-69F4-4F2F-9244-3FFDEDB68403}" type="slidenum">
              <a:rPr lang="fr-CH" smtClean="0"/>
              <a:t>‹N°›</a:t>
            </a:fld>
            <a:endParaRPr lang="fr-CH"/>
          </a:p>
        </p:txBody>
      </p:sp>
    </p:spTree>
    <p:extLst>
      <p:ext uri="{BB962C8B-B14F-4D97-AF65-F5344CB8AC3E}">
        <p14:creationId xmlns:p14="http://schemas.microsoft.com/office/powerpoint/2010/main" val="5242095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DA773F0-EFC0-4089-5DBB-F44B4C87CFD6}"/>
              </a:ext>
            </a:extLst>
          </p:cNvPr>
          <p:cNvSpPr>
            <a:spLocks noGrp="1"/>
          </p:cNvSpPr>
          <p:nvPr>
            <p:ph type="title"/>
          </p:nvPr>
        </p:nvSpPr>
        <p:spPr>
          <a:xfrm>
            <a:off x="839788" y="365125"/>
            <a:ext cx="10515600" cy="1325563"/>
          </a:xfrm>
        </p:spPr>
        <p:txBody>
          <a:bodyPr/>
          <a:lstStyle/>
          <a:p>
            <a:r>
              <a:rPr lang="fr-FR"/>
              <a:t>Modifiez le style du titre</a:t>
            </a:r>
            <a:endParaRPr lang="fr-CH"/>
          </a:p>
        </p:txBody>
      </p:sp>
      <p:sp>
        <p:nvSpPr>
          <p:cNvPr id="3" name="Espace réservé du texte 2">
            <a:extLst>
              <a:ext uri="{FF2B5EF4-FFF2-40B4-BE49-F238E27FC236}">
                <a16:creationId xmlns:a16="http://schemas.microsoft.com/office/drawing/2014/main" id="{1347192B-58CA-B385-B08D-84A033F00E5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6E2636EF-7F81-BC21-B18A-4CE09295EEF2}"/>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5" name="Espace réservé du texte 4">
            <a:extLst>
              <a:ext uri="{FF2B5EF4-FFF2-40B4-BE49-F238E27FC236}">
                <a16:creationId xmlns:a16="http://schemas.microsoft.com/office/drawing/2014/main" id="{FF12B75E-81CB-3EA2-9998-559E4BB13B5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3292DC72-814C-1A0E-32D7-DD8F233E4529}"/>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7" name="Espace réservé de la date 6">
            <a:extLst>
              <a:ext uri="{FF2B5EF4-FFF2-40B4-BE49-F238E27FC236}">
                <a16:creationId xmlns:a16="http://schemas.microsoft.com/office/drawing/2014/main" id="{B9A9F363-F793-A21C-070C-85EB8E35276B}"/>
              </a:ext>
            </a:extLst>
          </p:cNvPr>
          <p:cNvSpPr>
            <a:spLocks noGrp="1"/>
          </p:cNvSpPr>
          <p:nvPr>
            <p:ph type="dt" sz="half" idx="10"/>
          </p:nvPr>
        </p:nvSpPr>
        <p:spPr/>
        <p:txBody>
          <a:bodyPr/>
          <a:lstStyle/>
          <a:p>
            <a:fld id="{4A8BCDB8-7361-4CFE-8DD3-27DABDF82D71}" type="datetimeFigureOut">
              <a:rPr lang="fr-CH" smtClean="0"/>
              <a:t>06.11.2024</a:t>
            </a:fld>
            <a:endParaRPr lang="fr-CH"/>
          </a:p>
        </p:txBody>
      </p:sp>
      <p:sp>
        <p:nvSpPr>
          <p:cNvPr id="8" name="Espace réservé du pied de page 7">
            <a:extLst>
              <a:ext uri="{FF2B5EF4-FFF2-40B4-BE49-F238E27FC236}">
                <a16:creationId xmlns:a16="http://schemas.microsoft.com/office/drawing/2014/main" id="{3060F584-1769-726F-16B0-D41C7EC04BF7}"/>
              </a:ext>
            </a:extLst>
          </p:cNvPr>
          <p:cNvSpPr>
            <a:spLocks noGrp="1"/>
          </p:cNvSpPr>
          <p:nvPr>
            <p:ph type="ftr" sz="quarter" idx="11"/>
          </p:nvPr>
        </p:nvSpPr>
        <p:spPr/>
        <p:txBody>
          <a:bodyPr/>
          <a:lstStyle/>
          <a:p>
            <a:endParaRPr lang="fr-CH"/>
          </a:p>
        </p:txBody>
      </p:sp>
      <p:sp>
        <p:nvSpPr>
          <p:cNvPr id="9" name="Espace réservé du numéro de diapositive 8">
            <a:extLst>
              <a:ext uri="{FF2B5EF4-FFF2-40B4-BE49-F238E27FC236}">
                <a16:creationId xmlns:a16="http://schemas.microsoft.com/office/drawing/2014/main" id="{A4634D93-CC47-A499-2A6C-35A9237095B2}"/>
              </a:ext>
            </a:extLst>
          </p:cNvPr>
          <p:cNvSpPr>
            <a:spLocks noGrp="1"/>
          </p:cNvSpPr>
          <p:nvPr>
            <p:ph type="sldNum" sz="quarter" idx="12"/>
          </p:nvPr>
        </p:nvSpPr>
        <p:spPr/>
        <p:txBody>
          <a:bodyPr/>
          <a:lstStyle/>
          <a:p>
            <a:fld id="{07D7FA77-69F4-4F2F-9244-3FFDEDB68403}" type="slidenum">
              <a:rPr lang="fr-CH" smtClean="0"/>
              <a:t>‹N°›</a:t>
            </a:fld>
            <a:endParaRPr lang="fr-CH"/>
          </a:p>
        </p:txBody>
      </p:sp>
    </p:spTree>
    <p:extLst>
      <p:ext uri="{BB962C8B-B14F-4D97-AF65-F5344CB8AC3E}">
        <p14:creationId xmlns:p14="http://schemas.microsoft.com/office/powerpoint/2010/main" val="20277194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29EAE8B-8D25-F5E3-C35C-A14CEBA15726}"/>
              </a:ext>
            </a:extLst>
          </p:cNvPr>
          <p:cNvSpPr>
            <a:spLocks noGrp="1"/>
          </p:cNvSpPr>
          <p:nvPr>
            <p:ph type="title"/>
          </p:nvPr>
        </p:nvSpPr>
        <p:spPr/>
        <p:txBody>
          <a:bodyPr/>
          <a:lstStyle/>
          <a:p>
            <a:r>
              <a:rPr lang="fr-FR"/>
              <a:t>Modifiez le style du titre</a:t>
            </a:r>
            <a:endParaRPr lang="fr-CH"/>
          </a:p>
        </p:txBody>
      </p:sp>
      <p:sp>
        <p:nvSpPr>
          <p:cNvPr id="3" name="Espace réservé de la date 2">
            <a:extLst>
              <a:ext uri="{FF2B5EF4-FFF2-40B4-BE49-F238E27FC236}">
                <a16:creationId xmlns:a16="http://schemas.microsoft.com/office/drawing/2014/main" id="{62741525-7FE4-2EC8-C135-BCB90CD5B509}"/>
              </a:ext>
            </a:extLst>
          </p:cNvPr>
          <p:cNvSpPr>
            <a:spLocks noGrp="1"/>
          </p:cNvSpPr>
          <p:nvPr>
            <p:ph type="dt" sz="half" idx="10"/>
          </p:nvPr>
        </p:nvSpPr>
        <p:spPr/>
        <p:txBody>
          <a:bodyPr/>
          <a:lstStyle/>
          <a:p>
            <a:fld id="{4A8BCDB8-7361-4CFE-8DD3-27DABDF82D71}" type="datetimeFigureOut">
              <a:rPr lang="fr-CH" smtClean="0"/>
              <a:t>06.11.2024</a:t>
            </a:fld>
            <a:endParaRPr lang="fr-CH"/>
          </a:p>
        </p:txBody>
      </p:sp>
      <p:sp>
        <p:nvSpPr>
          <p:cNvPr id="4" name="Espace réservé du pied de page 3">
            <a:extLst>
              <a:ext uri="{FF2B5EF4-FFF2-40B4-BE49-F238E27FC236}">
                <a16:creationId xmlns:a16="http://schemas.microsoft.com/office/drawing/2014/main" id="{35BD0D2E-2933-1333-C889-7F0405A10D62}"/>
              </a:ext>
            </a:extLst>
          </p:cNvPr>
          <p:cNvSpPr>
            <a:spLocks noGrp="1"/>
          </p:cNvSpPr>
          <p:nvPr>
            <p:ph type="ftr" sz="quarter" idx="11"/>
          </p:nvPr>
        </p:nvSpPr>
        <p:spPr/>
        <p:txBody>
          <a:bodyPr/>
          <a:lstStyle/>
          <a:p>
            <a:endParaRPr lang="fr-CH"/>
          </a:p>
        </p:txBody>
      </p:sp>
      <p:sp>
        <p:nvSpPr>
          <p:cNvPr id="5" name="Espace réservé du numéro de diapositive 4">
            <a:extLst>
              <a:ext uri="{FF2B5EF4-FFF2-40B4-BE49-F238E27FC236}">
                <a16:creationId xmlns:a16="http://schemas.microsoft.com/office/drawing/2014/main" id="{B57AF420-E074-FE90-82EE-0D9798716D26}"/>
              </a:ext>
            </a:extLst>
          </p:cNvPr>
          <p:cNvSpPr>
            <a:spLocks noGrp="1"/>
          </p:cNvSpPr>
          <p:nvPr>
            <p:ph type="sldNum" sz="quarter" idx="12"/>
          </p:nvPr>
        </p:nvSpPr>
        <p:spPr/>
        <p:txBody>
          <a:bodyPr/>
          <a:lstStyle/>
          <a:p>
            <a:fld id="{07D7FA77-69F4-4F2F-9244-3FFDEDB68403}" type="slidenum">
              <a:rPr lang="fr-CH" smtClean="0"/>
              <a:t>‹N°›</a:t>
            </a:fld>
            <a:endParaRPr lang="fr-CH"/>
          </a:p>
        </p:txBody>
      </p:sp>
    </p:spTree>
    <p:extLst>
      <p:ext uri="{BB962C8B-B14F-4D97-AF65-F5344CB8AC3E}">
        <p14:creationId xmlns:p14="http://schemas.microsoft.com/office/powerpoint/2010/main" val="7748508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277E6634-59A5-015A-5E1E-63F9297BA26E}"/>
              </a:ext>
            </a:extLst>
          </p:cNvPr>
          <p:cNvSpPr>
            <a:spLocks noGrp="1"/>
          </p:cNvSpPr>
          <p:nvPr>
            <p:ph type="dt" sz="half" idx="10"/>
          </p:nvPr>
        </p:nvSpPr>
        <p:spPr/>
        <p:txBody>
          <a:bodyPr/>
          <a:lstStyle/>
          <a:p>
            <a:fld id="{4A8BCDB8-7361-4CFE-8DD3-27DABDF82D71}" type="datetimeFigureOut">
              <a:rPr lang="fr-CH" smtClean="0"/>
              <a:t>06.11.2024</a:t>
            </a:fld>
            <a:endParaRPr lang="fr-CH"/>
          </a:p>
        </p:txBody>
      </p:sp>
      <p:sp>
        <p:nvSpPr>
          <p:cNvPr id="3" name="Espace réservé du pied de page 2">
            <a:extLst>
              <a:ext uri="{FF2B5EF4-FFF2-40B4-BE49-F238E27FC236}">
                <a16:creationId xmlns:a16="http://schemas.microsoft.com/office/drawing/2014/main" id="{C7DA7B0C-E597-31EE-D967-783120D8A960}"/>
              </a:ext>
            </a:extLst>
          </p:cNvPr>
          <p:cNvSpPr>
            <a:spLocks noGrp="1"/>
          </p:cNvSpPr>
          <p:nvPr>
            <p:ph type="ftr" sz="quarter" idx="11"/>
          </p:nvPr>
        </p:nvSpPr>
        <p:spPr/>
        <p:txBody>
          <a:bodyPr/>
          <a:lstStyle/>
          <a:p>
            <a:endParaRPr lang="fr-CH"/>
          </a:p>
        </p:txBody>
      </p:sp>
      <p:sp>
        <p:nvSpPr>
          <p:cNvPr id="4" name="Espace réservé du numéro de diapositive 3">
            <a:extLst>
              <a:ext uri="{FF2B5EF4-FFF2-40B4-BE49-F238E27FC236}">
                <a16:creationId xmlns:a16="http://schemas.microsoft.com/office/drawing/2014/main" id="{7D98D0D9-6325-663C-5181-EA0D45556A75}"/>
              </a:ext>
            </a:extLst>
          </p:cNvPr>
          <p:cNvSpPr>
            <a:spLocks noGrp="1"/>
          </p:cNvSpPr>
          <p:nvPr>
            <p:ph type="sldNum" sz="quarter" idx="12"/>
          </p:nvPr>
        </p:nvSpPr>
        <p:spPr/>
        <p:txBody>
          <a:bodyPr/>
          <a:lstStyle/>
          <a:p>
            <a:fld id="{07D7FA77-69F4-4F2F-9244-3FFDEDB68403}" type="slidenum">
              <a:rPr lang="fr-CH" smtClean="0"/>
              <a:t>‹N°›</a:t>
            </a:fld>
            <a:endParaRPr lang="fr-CH"/>
          </a:p>
        </p:txBody>
      </p:sp>
    </p:spTree>
    <p:extLst>
      <p:ext uri="{BB962C8B-B14F-4D97-AF65-F5344CB8AC3E}">
        <p14:creationId xmlns:p14="http://schemas.microsoft.com/office/powerpoint/2010/main" val="33782658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8198214-4320-41A5-0CBE-36A66FF73673}"/>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CH"/>
          </a:p>
        </p:txBody>
      </p:sp>
      <p:sp>
        <p:nvSpPr>
          <p:cNvPr id="3" name="Espace réservé du contenu 2">
            <a:extLst>
              <a:ext uri="{FF2B5EF4-FFF2-40B4-BE49-F238E27FC236}">
                <a16:creationId xmlns:a16="http://schemas.microsoft.com/office/drawing/2014/main" id="{94D0ACB7-4741-814D-7DBC-D98F0172C32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4" name="Espace réservé du texte 3">
            <a:extLst>
              <a:ext uri="{FF2B5EF4-FFF2-40B4-BE49-F238E27FC236}">
                <a16:creationId xmlns:a16="http://schemas.microsoft.com/office/drawing/2014/main" id="{5EC27205-534E-5613-1373-02502EC6FE6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5FCC14F5-3997-D895-9CAB-5ED0D3317384}"/>
              </a:ext>
            </a:extLst>
          </p:cNvPr>
          <p:cNvSpPr>
            <a:spLocks noGrp="1"/>
          </p:cNvSpPr>
          <p:nvPr>
            <p:ph type="dt" sz="half" idx="10"/>
          </p:nvPr>
        </p:nvSpPr>
        <p:spPr/>
        <p:txBody>
          <a:bodyPr/>
          <a:lstStyle/>
          <a:p>
            <a:fld id="{4A8BCDB8-7361-4CFE-8DD3-27DABDF82D71}" type="datetimeFigureOut">
              <a:rPr lang="fr-CH" smtClean="0"/>
              <a:t>06.11.2024</a:t>
            </a:fld>
            <a:endParaRPr lang="fr-CH"/>
          </a:p>
        </p:txBody>
      </p:sp>
      <p:sp>
        <p:nvSpPr>
          <p:cNvPr id="6" name="Espace réservé du pied de page 5">
            <a:extLst>
              <a:ext uri="{FF2B5EF4-FFF2-40B4-BE49-F238E27FC236}">
                <a16:creationId xmlns:a16="http://schemas.microsoft.com/office/drawing/2014/main" id="{37C0009A-30F0-D43F-AB92-F938A15A81FB}"/>
              </a:ext>
            </a:extLst>
          </p:cNvPr>
          <p:cNvSpPr>
            <a:spLocks noGrp="1"/>
          </p:cNvSpPr>
          <p:nvPr>
            <p:ph type="ftr" sz="quarter" idx="11"/>
          </p:nvPr>
        </p:nvSpPr>
        <p:spPr/>
        <p:txBody>
          <a:bodyPr/>
          <a:lstStyle/>
          <a:p>
            <a:endParaRPr lang="fr-CH"/>
          </a:p>
        </p:txBody>
      </p:sp>
      <p:sp>
        <p:nvSpPr>
          <p:cNvPr id="7" name="Espace réservé du numéro de diapositive 6">
            <a:extLst>
              <a:ext uri="{FF2B5EF4-FFF2-40B4-BE49-F238E27FC236}">
                <a16:creationId xmlns:a16="http://schemas.microsoft.com/office/drawing/2014/main" id="{CC9326C2-9C96-A11B-2385-F4C20F1A9418}"/>
              </a:ext>
            </a:extLst>
          </p:cNvPr>
          <p:cNvSpPr>
            <a:spLocks noGrp="1"/>
          </p:cNvSpPr>
          <p:nvPr>
            <p:ph type="sldNum" sz="quarter" idx="12"/>
          </p:nvPr>
        </p:nvSpPr>
        <p:spPr/>
        <p:txBody>
          <a:bodyPr/>
          <a:lstStyle/>
          <a:p>
            <a:fld id="{07D7FA77-69F4-4F2F-9244-3FFDEDB68403}" type="slidenum">
              <a:rPr lang="fr-CH" smtClean="0"/>
              <a:t>‹N°›</a:t>
            </a:fld>
            <a:endParaRPr lang="fr-CH"/>
          </a:p>
        </p:txBody>
      </p:sp>
    </p:spTree>
    <p:extLst>
      <p:ext uri="{BB962C8B-B14F-4D97-AF65-F5344CB8AC3E}">
        <p14:creationId xmlns:p14="http://schemas.microsoft.com/office/powerpoint/2010/main" val="16278038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9E9FE7E-A3D2-8672-6529-F292B10BE37E}"/>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CH"/>
          </a:p>
        </p:txBody>
      </p:sp>
      <p:sp>
        <p:nvSpPr>
          <p:cNvPr id="3" name="Espace réservé pour une image  2">
            <a:extLst>
              <a:ext uri="{FF2B5EF4-FFF2-40B4-BE49-F238E27FC236}">
                <a16:creationId xmlns:a16="http://schemas.microsoft.com/office/drawing/2014/main" id="{B197CEA2-8353-917D-BD22-FE4A2F220E4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CH"/>
          </a:p>
        </p:txBody>
      </p:sp>
      <p:sp>
        <p:nvSpPr>
          <p:cNvPr id="4" name="Espace réservé du texte 3">
            <a:extLst>
              <a:ext uri="{FF2B5EF4-FFF2-40B4-BE49-F238E27FC236}">
                <a16:creationId xmlns:a16="http://schemas.microsoft.com/office/drawing/2014/main" id="{50B8C412-CD73-56AA-B930-9A4C2385ED2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44214FE9-B2AC-132F-A1D3-AF4D3B4BA2A3}"/>
              </a:ext>
            </a:extLst>
          </p:cNvPr>
          <p:cNvSpPr>
            <a:spLocks noGrp="1"/>
          </p:cNvSpPr>
          <p:nvPr>
            <p:ph type="dt" sz="half" idx="10"/>
          </p:nvPr>
        </p:nvSpPr>
        <p:spPr/>
        <p:txBody>
          <a:bodyPr/>
          <a:lstStyle/>
          <a:p>
            <a:fld id="{4A8BCDB8-7361-4CFE-8DD3-27DABDF82D71}" type="datetimeFigureOut">
              <a:rPr lang="fr-CH" smtClean="0"/>
              <a:t>06.11.2024</a:t>
            </a:fld>
            <a:endParaRPr lang="fr-CH"/>
          </a:p>
        </p:txBody>
      </p:sp>
      <p:sp>
        <p:nvSpPr>
          <p:cNvPr id="6" name="Espace réservé du pied de page 5">
            <a:extLst>
              <a:ext uri="{FF2B5EF4-FFF2-40B4-BE49-F238E27FC236}">
                <a16:creationId xmlns:a16="http://schemas.microsoft.com/office/drawing/2014/main" id="{D66A875E-FCA6-B798-B14A-1391E907C6AB}"/>
              </a:ext>
            </a:extLst>
          </p:cNvPr>
          <p:cNvSpPr>
            <a:spLocks noGrp="1"/>
          </p:cNvSpPr>
          <p:nvPr>
            <p:ph type="ftr" sz="quarter" idx="11"/>
          </p:nvPr>
        </p:nvSpPr>
        <p:spPr/>
        <p:txBody>
          <a:bodyPr/>
          <a:lstStyle/>
          <a:p>
            <a:endParaRPr lang="fr-CH"/>
          </a:p>
        </p:txBody>
      </p:sp>
      <p:sp>
        <p:nvSpPr>
          <p:cNvPr id="7" name="Espace réservé du numéro de diapositive 6">
            <a:extLst>
              <a:ext uri="{FF2B5EF4-FFF2-40B4-BE49-F238E27FC236}">
                <a16:creationId xmlns:a16="http://schemas.microsoft.com/office/drawing/2014/main" id="{61D84C45-84C4-7644-FC67-9FC5B87F813C}"/>
              </a:ext>
            </a:extLst>
          </p:cNvPr>
          <p:cNvSpPr>
            <a:spLocks noGrp="1"/>
          </p:cNvSpPr>
          <p:nvPr>
            <p:ph type="sldNum" sz="quarter" idx="12"/>
          </p:nvPr>
        </p:nvSpPr>
        <p:spPr/>
        <p:txBody>
          <a:bodyPr/>
          <a:lstStyle/>
          <a:p>
            <a:fld id="{07D7FA77-69F4-4F2F-9244-3FFDEDB68403}" type="slidenum">
              <a:rPr lang="fr-CH" smtClean="0"/>
              <a:t>‹N°›</a:t>
            </a:fld>
            <a:endParaRPr lang="fr-CH"/>
          </a:p>
        </p:txBody>
      </p:sp>
    </p:spTree>
    <p:extLst>
      <p:ext uri="{BB962C8B-B14F-4D97-AF65-F5344CB8AC3E}">
        <p14:creationId xmlns:p14="http://schemas.microsoft.com/office/powerpoint/2010/main" val="30813792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146D15B-73B2-ACBC-70A5-E1EC97653ADD}"/>
              </a:ext>
            </a:extLst>
          </p:cNvPr>
          <p:cNvSpPr>
            <a:spLocks noGrp="1"/>
          </p:cNvSpPr>
          <p:nvPr>
            <p:ph type="title"/>
          </p:nvPr>
        </p:nvSpPr>
        <p:spPr/>
        <p:txBody>
          <a:bodyPr/>
          <a:lstStyle/>
          <a:p>
            <a:r>
              <a:rPr lang="fr-FR"/>
              <a:t>Modifiez le style du titre</a:t>
            </a:r>
            <a:endParaRPr lang="fr-CH"/>
          </a:p>
        </p:txBody>
      </p:sp>
      <p:sp>
        <p:nvSpPr>
          <p:cNvPr id="3" name="Espace réservé du texte vertical 2">
            <a:extLst>
              <a:ext uri="{FF2B5EF4-FFF2-40B4-BE49-F238E27FC236}">
                <a16:creationId xmlns:a16="http://schemas.microsoft.com/office/drawing/2014/main" id="{DFD8718E-C311-3832-3C84-8D201477B646}"/>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4" name="Espace réservé de la date 3">
            <a:extLst>
              <a:ext uri="{FF2B5EF4-FFF2-40B4-BE49-F238E27FC236}">
                <a16:creationId xmlns:a16="http://schemas.microsoft.com/office/drawing/2014/main" id="{A8E56C63-4C54-81A8-9D07-3056F4CD1915}"/>
              </a:ext>
            </a:extLst>
          </p:cNvPr>
          <p:cNvSpPr>
            <a:spLocks noGrp="1"/>
          </p:cNvSpPr>
          <p:nvPr>
            <p:ph type="dt" sz="half" idx="10"/>
          </p:nvPr>
        </p:nvSpPr>
        <p:spPr/>
        <p:txBody>
          <a:bodyPr/>
          <a:lstStyle/>
          <a:p>
            <a:fld id="{4A8BCDB8-7361-4CFE-8DD3-27DABDF82D71}" type="datetimeFigureOut">
              <a:rPr lang="fr-CH" smtClean="0"/>
              <a:t>06.11.2024</a:t>
            </a:fld>
            <a:endParaRPr lang="fr-CH"/>
          </a:p>
        </p:txBody>
      </p:sp>
      <p:sp>
        <p:nvSpPr>
          <p:cNvPr id="5" name="Espace réservé du pied de page 4">
            <a:extLst>
              <a:ext uri="{FF2B5EF4-FFF2-40B4-BE49-F238E27FC236}">
                <a16:creationId xmlns:a16="http://schemas.microsoft.com/office/drawing/2014/main" id="{E9422FBD-C246-8A33-FE24-08FBB1F33C46}"/>
              </a:ext>
            </a:extLst>
          </p:cNvPr>
          <p:cNvSpPr>
            <a:spLocks noGrp="1"/>
          </p:cNvSpPr>
          <p:nvPr>
            <p:ph type="ftr" sz="quarter" idx="11"/>
          </p:nvPr>
        </p:nvSpPr>
        <p:spPr/>
        <p:txBody>
          <a:bodyPr/>
          <a:lstStyle/>
          <a:p>
            <a:endParaRPr lang="fr-CH"/>
          </a:p>
        </p:txBody>
      </p:sp>
      <p:sp>
        <p:nvSpPr>
          <p:cNvPr id="6" name="Espace réservé du numéro de diapositive 5">
            <a:extLst>
              <a:ext uri="{FF2B5EF4-FFF2-40B4-BE49-F238E27FC236}">
                <a16:creationId xmlns:a16="http://schemas.microsoft.com/office/drawing/2014/main" id="{21FD2797-8088-2207-5DC1-6D6DD6D92863}"/>
              </a:ext>
            </a:extLst>
          </p:cNvPr>
          <p:cNvSpPr>
            <a:spLocks noGrp="1"/>
          </p:cNvSpPr>
          <p:nvPr>
            <p:ph type="sldNum" sz="quarter" idx="12"/>
          </p:nvPr>
        </p:nvSpPr>
        <p:spPr/>
        <p:txBody>
          <a:bodyPr/>
          <a:lstStyle/>
          <a:p>
            <a:fld id="{07D7FA77-69F4-4F2F-9244-3FFDEDB68403}" type="slidenum">
              <a:rPr lang="fr-CH" smtClean="0"/>
              <a:t>‹N°›</a:t>
            </a:fld>
            <a:endParaRPr lang="fr-CH"/>
          </a:p>
        </p:txBody>
      </p:sp>
    </p:spTree>
    <p:extLst>
      <p:ext uri="{BB962C8B-B14F-4D97-AF65-F5344CB8AC3E}">
        <p14:creationId xmlns:p14="http://schemas.microsoft.com/office/powerpoint/2010/main" val="4980116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9310E512-E815-0BF1-3686-759241AEFC7F}"/>
              </a:ext>
            </a:extLst>
          </p:cNvPr>
          <p:cNvSpPr>
            <a:spLocks noGrp="1"/>
          </p:cNvSpPr>
          <p:nvPr>
            <p:ph type="title" orient="vert"/>
          </p:nvPr>
        </p:nvSpPr>
        <p:spPr>
          <a:xfrm>
            <a:off x="8724900" y="365125"/>
            <a:ext cx="2628900" cy="5811838"/>
          </a:xfrm>
        </p:spPr>
        <p:txBody>
          <a:bodyPr vert="eaVert"/>
          <a:lstStyle/>
          <a:p>
            <a:r>
              <a:rPr lang="fr-FR"/>
              <a:t>Modifiez le style du titre</a:t>
            </a:r>
            <a:endParaRPr lang="fr-CH"/>
          </a:p>
        </p:txBody>
      </p:sp>
      <p:sp>
        <p:nvSpPr>
          <p:cNvPr id="3" name="Espace réservé du texte vertical 2">
            <a:extLst>
              <a:ext uri="{FF2B5EF4-FFF2-40B4-BE49-F238E27FC236}">
                <a16:creationId xmlns:a16="http://schemas.microsoft.com/office/drawing/2014/main" id="{5C3AAF0A-61F8-D5A2-C90D-9B993C27B136}"/>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4" name="Espace réservé de la date 3">
            <a:extLst>
              <a:ext uri="{FF2B5EF4-FFF2-40B4-BE49-F238E27FC236}">
                <a16:creationId xmlns:a16="http://schemas.microsoft.com/office/drawing/2014/main" id="{88160D3D-9995-D6DB-AD21-87C2CE68DA5C}"/>
              </a:ext>
            </a:extLst>
          </p:cNvPr>
          <p:cNvSpPr>
            <a:spLocks noGrp="1"/>
          </p:cNvSpPr>
          <p:nvPr>
            <p:ph type="dt" sz="half" idx="10"/>
          </p:nvPr>
        </p:nvSpPr>
        <p:spPr/>
        <p:txBody>
          <a:bodyPr/>
          <a:lstStyle/>
          <a:p>
            <a:fld id="{4A8BCDB8-7361-4CFE-8DD3-27DABDF82D71}" type="datetimeFigureOut">
              <a:rPr lang="fr-CH" smtClean="0"/>
              <a:t>06.11.2024</a:t>
            </a:fld>
            <a:endParaRPr lang="fr-CH"/>
          </a:p>
        </p:txBody>
      </p:sp>
      <p:sp>
        <p:nvSpPr>
          <p:cNvPr id="5" name="Espace réservé du pied de page 4">
            <a:extLst>
              <a:ext uri="{FF2B5EF4-FFF2-40B4-BE49-F238E27FC236}">
                <a16:creationId xmlns:a16="http://schemas.microsoft.com/office/drawing/2014/main" id="{1AC091FE-F13B-C8E7-CBA9-A0913661A8C1}"/>
              </a:ext>
            </a:extLst>
          </p:cNvPr>
          <p:cNvSpPr>
            <a:spLocks noGrp="1"/>
          </p:cNvSpPr>
          <p:nvPr>
            <p:ph type="ftr" sz="quarter" idx="11"/>
          </p:nvPr>
        </p:nvSpPr>
        <p:spPr/>
        <p:txBody>
          <a:bodyPr/>
          <a:lstStyle/>
          <a:p>
            <a:endParaRPr lang="fr-CH"/>
          </a:p>
        </p:txBody>
      </p:sp>
      <p:sp>
        <p:nvSpPr>
          <p:cNvPr id="6" name="Espace réservé du numéro de diapositive 5">
            <a:extLst>
              <a:ext uri="{FF2B5EF4-FFF2-40B4-BE49-F238E27FC236}">
                <a16:creationId xmlns:a16="http://schemas.microsoft.com/office/drawing/2014/main" id="{E1B4FAA5-AA09-28B4-2422-84C771210F1E}"/>
              </a:ext>
            </a:extLst>
          </p:cNvPr>
          <p:cNvSpPr>
            <a:spLocks noGrp="1"/>
          </p:cNvSpPr>
          <p:nvPr>
            <p:ph type="sldNum" sz="quarter" idx="12"/>
          </p:nvPr>
        </p:nvSpPr>
        <p:spPr/>
        <p:txBody>
          <a:bodyPr/>
          <a:lstStyle/>
          <a:p>
            <a:fld id="{07D7FA77-69F4-4F2F-9244-3FFDEDB68403}" type="slidenum">
              <a:rPr lang="fr-CH" smtClean="0"/>
              <a:t>‹N°›</a:t>
            </a:fld>
            <a:endParaRPr lang="fr-CH"/>
          </a:p>
        </p:txBody>
      </p:sp>
    </p:spTree>
    <p:extLst>
      <p:ext uri="{BB962C8B-B14F-4D97-AF65-F5344CB8AC3E}">
        <p14:creationId xmlns:p14="http://schemas.microsoft.com/office/powerpoint/2010/main" val="36447218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80638132-76EA-1D2F-CF82-9F67CA917DA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fr-CH"/>
          </a:p>
        </p:txBody>
      </p:sp>
      <p:sp>
        <p:nvSpPr>
          <p:cNvPr id="3" name="Espace réservé du texte 2">
            <a:extLst>
              <a:ext uri="{FF2B5EF4-FFF2-40B4-BE49-F238E27FC236}">
                <a16:creationId xmlns:a16="http://schemas.microsoft.com/office/drawing/2014/main" id="{DE0C878D-7DCD-82F6-D1FB-FE47E801FF7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4" name="Espace réservé de la date 3">
            <a:extLst>
              <a:ext uri="{FF2B5EF4-FFF2-40B4-BE49-F238E27FC236}">
                <a16:creationId xmlns:a16="http://schemas.microsoft.com/office/drawing/2014/main" id="{8001992F-288F-8144-BFCC-7D119C5973E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A8BCDB8-7361-4CFE-8DD3-27DABDF82D71}" type="datetimeFigureOut">
              <a:rPr lang="fr-CH" smtClean="0"/>
              <a:t>06.11.2024</a:t>
            </a:fld>
            <a:endParaRPr lang="fr-CH"/>
          </a:p>
        </p:txBody>
      </p:sp>
      <p:sp>
        <p:nvSpPr>
          <p:cNvPr id="5" name="Espace réservé du pied de page 4">
            <a:extLst>
              <a:ext uri="{FF2B5EF4-FFF2-40B4-BE49-F238E27FC236}">
                <a16:creationId xmlns:a16="http://schemas.microsoft.com/office/drawing/2014/main" id="{EEAE4D76-5549-0A10-4992-62C3B2AD57E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CH"/>
          </a:p>
        </p:txBody>
      </p:sp>
      <p:sp>
        <p:nvSpPr>
          <p:cNvPr id="6" name="Espace réservé du numéro de diapositive 5">
            <a:extLst>
              <a:ext uri="{FF2B5EF4-FFF2-40B4-BE49-F238E27FC236}">
                <a16:creationId xmlns:a16="http://schemas.microsoft.com/office/drawing/2014/main" id="{54C979D2-06AD-ECE1-11C1-C47C584C433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D7FA77-69F4-4F2F-9244-3FFDEDB68403}" type="slidenum">
              <a:rPr lang="fr-CH" smtClean="0"/>
              <a:t>‹N°›</a:t>
            </a:fld>
            <a:endParaRPr lang="fr-CH"/>
          </a:p>
        </p:txBody>
      </p:sp>
    </p:spTree>
    <p:extLst>
      <p:ext uri="{BB962C8B-B14F-4D97-AF65-F5344CB8AC3E}">
        <p14:creationId xmlns:p14="http://schemas.microsoft.com/office/powerpoint/2010/main" val="843813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PNG"/><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14.PNG"/><Relationship Id="rId2" Type="http://schemas.openxmlformats.org/officeDocument/2006/relationships/notesSlide" Target="../notesSlides/notesSlide5.xml"/><Relationship Id="rId16" Type="http://schemas.openxmlformats.org/officeDocument/2006/relationships/image" Target="../media/image18.jpeg"/><Relationship Id="rId1" Type="http://schemas.openxmlformats.org/officeDocument/2006/relationships/slideLayout" Target="../slideLayouts/slideLayout1.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5" Type="http://schemas.openxmlformats.org/officeDocument/2006/relationships/image" Target="../media/image1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 Id="rId14" Type="http://schemas.openxmlformats.org/officeDocument/2006/relationships/image" Target="../media/image16.PNG"/></Relationships>
</file>

<file path=ppt/slides/_rels/slide6.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10" Type="http://schemas.microsoft.com/office/2007/relationships/hdphoto" Target="../media/hdphoto1.wdp"/><Relationship Id="rId4" Type="http://schemas.openxmlformats.org/officeDocument/2006/relationships/image" Target="../media/image6.png"/><Relationship Id="rId9" Type="http://schemas.openxmlformats.org/officeDocument/2006/relationships/image" Target="../media/image19.png"/></Relationships>
</file>

<file path=ppt/slides/_rels/slide1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10" Type="http://schemas.microsoft.com/office/2007/relationships/hdphoto" Target="../media/hdphoto1.wdp"/><Relationship Id="rId4" Type="http://schemas.openxmlformats.org/officeDocument/2006/relationships/image" Target="../media/image6.png"/><Relationship Id="rId9" Type="http://schemas.openxmlformats.org/officeDocument/2006/relationships/image" Target="../media/image19.png"/></Relationships>
</file>

<file path=ppt/slides/_rels/slide1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10" Type="http://schemas.microsoft.com/office/2007/relationships/hdphoto" Target="../media/hdphoto1.wdp"/><Relationship Id="rId4" Type="http://schemas.openxmlformats.org/officeDocument/2006/relationships/image" Target="../media/image6.png"/><Relationship Id="rId9" Type="http://schemas.openxmlformats.org/officeDocument/2006/relationships/image" Target="../media/image19.png"/></Relationships>
</file>

<file path=ppt/slides/_rels/slide14.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24.png"/><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8.png"/><Relationship Id="rId11" Type="http://schemas.openxmlformats.org/officeDocument/2006/relationships/image" Target="../media/image22.png"/><Relationship Id="rId5" Type="http://schemas.openxmlformats.org/officeDocument/2006/relationships/image" Target="../media/image7.png"/><Relationship Id="rId10" Type="http://schemas.openxmlformats.org/officeDocument/2006/relationships/image" Target="../media/image21.svg"/><Relationship Id="rId4" Type="http://schemas.openxmlformats.org/officeDocument/2006/relationships/image" Target="../media/image6.png"/><Relationship Id="rId9" Type="http://schemas.openxmlformats.org/officeDocument/2006/relationships/image" Target="../media/image20.png"/><Relationship Id="rId14" Type="http://schemas.openxmlformats.org/officeDocument/2006/relationships/hyperlink" Target="mailto:fritime@fr.ch"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rallélogramme 3">
            <a:extLst>
              <a:ext uri="{FF2B5EF4-FFF2-40B4-BE49-F238E27FC236}">
                <a16:creationId xmlns:a16="http://schemas.microsoft.com/office/drawing/2014/main" id="{E76178CF-54CA-C78C-A092-0E12BAF7AA7E}"/>
              </a:ext>
            </a:extLst>
          </p:cNvPr>
          <p:cNvSpPr/>
          <p:nvPr/>
        </p:nvSpPr>
        <p:spPr>
          <a:xfrm rot="20941209">
            <a:off x="-1103527" y="-1691557"/>
            <a:ext cx="14073125" cy="3896978"/>
          </a:xfrm>
          <a:prstGeom prst="parallelogram">
            <a:avLst/>
          </a:prstGeom>
          <a:solidFill>
            <a:srgbClr val="D7D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dirty="0"/>
          </a:p>
        </p:txBody>
      </p:sp>
      <p:sp>
        <p:nvSpPr>
          <p:cNvPr id="5" name="Parallélogramme 4">
            <a:extLst>
              <a:ext uri="{FF2B5EF4-FFF2-40B4-BE49-F238E27FC236}">
                <a16:creationId xmlns:a16="http://schemas.microsoft.com/office/drawing/2014/main" id="{5C163899-C1C6-8F4F-8DAE-DCB5F216E3AB}"/>
              </a:ext>
            </a:extLst>
          </p:cNvPr>
          <p:cNvSpPr/>
          <p:nvPr/>
        </p:nvSpPr>
        <p:spPr>
          <a:xfrm rot="20959769">
            <a:off x="-742204" y="5662330"/>
            <a:ext cx="14073125" cy="3507806"/>
          </a:xfrm>
          <a:prstGeom prst="parallelogram">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dirty="0"/>
          </a:p>
        </p:txBody>
      </p:sp>
      <p:pic>
        <p:nvPicPr>
          <p:cNvPr id="12" name="Image 11">
            <a:extLst>
              <a:ext uri="{FF2B5EF4-FFF2-40B4-BE49-F238E27FC236}">
                <a16:creationId xmlns:a16="http://schemas.microsoft.com/office/drawing/2014/main" id="{BCF78101-25DB-FC32-2844-249FD5F2A84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186" y="5369801"/>
            <a:ext cx="1052008" cy="1339988"/>
          </a:xfrm>
          <a:prstGeom prst="rect">
            <a:avLst/>
          </a:prstGeom>
        </p:spPr>
      </p:pic>
      <p:pic>
        <p:nvPicPr>
          <p:cNvPr id="14" name="Image 13">
            <a:extLst>
              <a:ext uri="{FF2B5EF4-FFF2-40B4-BE49-F238E27FC236}">
                <a16:creationId xmlns:a16="http://schemas.microsoft.com/office/drawing/2014/main" id="{AAF1ECD8-BE3F-8392-2013-E3101292D19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22749" y="5130551"/>
            <a:ext cx="1046250" cy="1339200"/>
          </a:xfrm>
          <a:prstGeom prst="rect">
            <a:avLst/>
          </a:prstGeom>
        </p:spPr>
      </p:pic>
      <p:pic>
        <p:nvPicPr>
          <p:cNvPr id="16" name="Image 15">
            <a:extLst>
              <a:ext uri="{FF2B5EF4-FFF2-40B4-BE49-F238E27FC236}">
                <a16:creationId xmlns:a16="http://schemas.microsoft.com/office/drawing/2014/main" id="{F422602A-362D-75BB-61DB-47E3353E95C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88746" y="4869384"/>
            <a:ext cx="952320" cy="1339200"/>
          </a:xfrm>
          <a:prstGeom prst="rect">
            <a:avLst/>
          </a:prstGeom>
        </p:spPr>
      </p:pic>
      <p:pic>
        <p:nvPicPr>
          <p:cNvPr id="18" name="Image 17">
            <a:extLst>
              <a:ext uri="{FF2B5EF4-FFF2-40B4-BE49-F238E27FC236}">
                <a16:creationId xmlns:a16="http://schemas.microsoft.com/office/drawing/2014/main" id="{8AAC7E20-7EA0-A6E9-E89A-9465EB6A156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909930" y="4677330"/>
            <a:ext cx="1233310" cy="1339200"/>
          </a:xfrm>
          <a:prstGeom prst="rect">
            <a:avLst/>
          </a:prstGeom>
        </p:spPr>
      </p:pic>
      <p:pic>
        <p:nvPicPr>
          <p:cNvPr id="20" name="Image 19">
            <a:extLst>
              <a:ext uri="{FF2B5EF4-FFF2-40B4-BE49-F238E27FC236}">
                <a16:creationId xmlns:a16="http://schemas.microsoft.com/office/drawing/2014/main" id="{A341C474-0F1E-6B6C-D84F-A193A0797BE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542701" y="4349486"/>
            <a:ext cx="913091" cy="1339200"/>
          </a:xfrm>
          <a:prstGeom prst="rect">
            <a:avLst/>
          </a:prstGeom>
        </p:spPr>
      </p:pic>
      <p:pic>
        <p:nvPicPr>
          <p:cNvPr id="22" name="Image 21">
            <a:extLst>
              <a:ext uri="{FF2B5EF4-FFF2-40B4-BE49-F238E27FC236}">
                <a16:creationId xmlns:a16="http://schemas.microsoft.com/office/drawing/2014/main" id="{0BC35AD5-360D-4462-86F2-33E0208E700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819743" y="4106792"/>
            <a:ext cx="845811" cy="1339200"/>
          </a:xfrm>
          <a:prstGeom prst="rect">
            <a:avLst/>
          </a:prstGeom>
        </p:spPr>
      </p:pic>
      <p:pic>
        <p:nvPicPr>
          <p:cNvPr id="24" name="Image 23">
            <a:extLst>
              <a:ext uri="{FF2B5EF4-FFF2-40B4-BE49-F238E27FC236}">
                <a16:creationId xmlns:a16="http://schemas.microsoft.com/office/drawing/2014/main" id="{44A0FB69-C27B-531E-1E0F-956692B4008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967557" y="3861078"/>
            <a:ext cx="1268405" cy="1339200"/>
          </a:xfrm>
          <a:prstGeom prst="rect">
            <a:avLst/>
          </a:prstGeom>
        </p:spPr>
      </p:pic>
      <p:pic>
        <p:nvPicPr>
          <p:cNvPr id="26" name="Image 25">
            <a:extLst>
              <a:ext uri="{FF2B5EF4-FFF2-40B4-BE49-F238E27FC236}">
                <a16:creationId xmlns:a16="http://schemas.microsoft.com/office/drawing/2014/main" id="{77028D7B-D7A0-B119-6654-EFF54CA3309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588156" y="3569235"/>
            <a:ext cx="911323" cy="1339200"/>
          </a:xfrm>
          <a:prstGeom prst="rect">
            <a:avLst/>
          </a:prstGeom>
        </p:spPr>
      </p:pic>
      <p:pic>
        <p:nvPicPr>
          <p:cNvPr id="28" name="Image 27">
            <a:extLst>
              <a:ext uri="{FF2B5EF4-FFF2-40B4-BE49-F238E27FC236}">
                <a16:creationId xmlns:a16="http://schemas.microsoft.com/office/drawing/2014/main" id="{B705F9B9-E598-7F7B-7444-188747ACFBDF}"/>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819690" y="3270852"/>
            <a:ext cx="1220160" cy="1339200"/>
          </a:xfrm>
          <a:prstGeom prst="rect">
            <a:avLst/>
          </a:prstGeom>
        </p:spPr>
      </p:pic>
      <p:pic>
        <p:nvPicPr>
          <p:cNvPr id="30" name="Image 29" descr="Une image contenant ciel nocturne&#10;&#10;Description générée automatiquement">
            <a:extLst>
              <a:ext uri="{FF2B5EF4-FFF2-40B4-BE49-F238E27FC236}">
                <a16:creationId xmlns:a16="http://schemas.microsoft.com/office/drawing/2014/main" id="{1279E37F-511F-1B33-2E30-CA1B1A0F9C97}"/>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09391" y="-618183"/>
            <a:ext cx="5132312" cy="3840180"/>
          </a:xfrm>
          <a:prstGeom prst="rect">
            <a:avLst/>
          </a:prstGeom>
        </p:spPr>
      </p:pic>
      <p:sp>
        <p:nvSpPr>
          <p:cNvPr id="31" name="ZoneTexte 30">
            <a:extLst>
              <a:ext uri="{FF2B5EF4-FFF2-40B4-BE49-F238E27FC236}">
                <a16:creationId xmlns:a16="http://schemas.microsoft.com/office/drawing/2014/main" id="{36D7F4BA-DCBA-820F-654D-C543FC02354D}"/>
              </a:ext>
            </a:extLst>
          </p:cNvPr>
          <p:cNvSpPr txBox="1"/>
          <p:nvPr/>
        </p:nvSpPr>
        <p:spPr>
          <a:xfrm rot="20868577">
            <a:off x="2022166" y="2783342"/>
            <a:ext cx="9045670" cy="830997"/>
          </a:xfrm>
          <a:prstGeom prst="rect">
            <a:avLst/>
          </a:prstGeom>
          <a:noFill/>
        </p:spPr>
        <p:txBody>
          <a:bodyPr wrap="square" rtlCol="0">
            <a:spAutoFit/>
          </a:bodyPr>
          <a:lstStyle/>
          <a:p>
            <a:r>
              <a:rPr lang="fr-CH" sz="4800" b="1" dirty="0">
                <a:latin typeface="Lucida Calligraphy" panose="03010101010101010101" pitchFamily="66" charset="0"/>
              </a:rPr>
              <a:t>Aux communes de jouer!</a:t>
            </a:r>
          </a:p>
        </p:txBody>
      </p:sp>
    </p:spTree>
    <p:extLst>
      <p:ext uri="{BB962C8B-B14F-4D97-AF65-F5344CB8AC3E}">
        <p14:creationId xmlns:p14="http://schemas.microsoft.com/office/powerpoint/2010/main" val="26785616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rallélogramme 3">
            <a:extLst>
              <a:ext uri="{FF2B5EF4-FFF2-40B4-BE49-F238E27FC236}">
                <a16:creationId xmlns:a16="http://schemas.microsoft.com/office/drawing/2014/main" id="{E76178CF-54CA-C78C-A092-0E12BAF7AA7E}"/>
              </a:ext>
            </a:extLst>
          </p:cNvPr>
          <p:cNvSpPr/>
          <p:nvPr/>
        </p:nvSpPr>
        <p:spPr>
          <a:xfrm rot="21169544">
            <a:off x="-907179" y="-899379"/>
            <a:ext cx="14073125" cy="2334163"/>
          </a:xfrm>
          <a:prstGeom prst="parallelogram">
            <a:avLst/>
          </a:prstGeom>
          <a:solidFill>
            <a:srgbClr val="D7D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dirty="0"/>
          </a:p>
        </p:txBody>
      </p:sp>
      <p:sp>
        <p:nvSpPr>
          <p:cNvPr id="5" name="Parallélogramme 4">
            <a:extLst>
              <a:ext uri="{FF2B5EF4-FFF2-40B4-BE49-F238E27FC236}">
                <a16:creationId xmlns:a16="http://schemas.microsoft.com/office/drawing/2014/main" id="{5C163899-C1C6-8F4F-8DAE-DCB5F216E3AB}"/>
              </a:ext>
            </a:extLst>
          </p:cNvPr>
          <p:cNvSpPr/>
          <p:nvPr/>
        </p:nvSpPr>
        <p:spPr>
          <a:xfrm rot="21156184">
            <a:off x="-820875" y="6044409"/>
            <a:ext cx="14073125" cy="3507806"/>
          </a:xfrm>
          <a:prstGeom prst="parallelogram">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dirty="0"/>
          </a:p>
        </p:txBody>
      </p:sp>
      <p:pic>
        <p:nvPicPr>
          <p:cNvPr id="20" name="Image 19">
            <a:extLst>
              <a:ext uri="{FF2B5EF4-FFF2-40B4-BE49-F238E27FC236}">
                <a16:creationId xmlns:a16="http://schemas.microsoft.com/office/drawing/2014/main" id="{A341C474-0F1E-6B6C-D84F-A193A0797B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06292" y="814083"/>
            <a:ext cx="490909" cy="720000"/>
          </a:xfrm>
          <a:prstGeom prst="rect">
            <a:avLst/>
          </a:prstGeom>
        </p:spPr>
      </p:pic>
      <p:pic>
        <p:nvPicPr>
          <p:cNvPr id="22" name="Image 21">
            <a:extLst>
              <a:ext uri="{FF2B5EF4-FFF2-40B4-BE49-F238E27FC236}">
                <a16:creationId xmlns:a16="http://schemas.microsoft.com/office/drawing/2014/main" id="{0BC35AD5-360D-4462-86F2-33E0208E700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642464" y="1738813"/>
            <a:ext cx="454737" cy="720000"/>
          </a:xfrm>
          <a:prstGeom prst="rect">
            <a:avLst/>
          </a:prstGeom>
        </p:spPr>
      </p:pic>
      <p:pic>
        <p:nvPicPr>
          <p:cNvPr id="24" name="Image 23">
            <a:extLst>
              <a:ext uri="{FF2B5EF4-FFF2-40B4-BE49-F238E27FC236}">
                <a16:creationId xmlns:a16="http://schemas.microsoft.com/office/drawing/2014/main" id="{44A0FB69-C27B-531E-1E0F-956692B4008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415263" y="2598904"/>
            <a:ext cx="681938" cy="720000"/>
          </a:xfrm>
          <a:prstGeom prst="rect">
            <a:avLst/>
          </a:prstGeom>
        </p:spPr>
      </p:pic>
      <p:pic>
        <p:nvPicPr>
          <p:cNvPr id="26" name="Image 25">
            <a:extLst>
              <a:ext uri="{FF2B5EF4-FFF2-40B4-BE49-F238E27FC236}">
                <a16:creationId xmlns:a16="http://schemas.microsoft.com/office/drawing/2014/main" id="{77028D7B-D7A0-B119-6654-EFF54CA3309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581319" y="3561442"/>
            <a:ext cx="489959" cy="720000"/>
          </a:xfrm>
          <a:prstGeom prst="rect">
            <a:avLst/>
          </a:prstGeom>
        </p:spPr>
      </p:pic>
      <p:pic>
        <p:nvPicPr>
          <p:cNvPr id="28" name="Image 27">
            <a:extLst>
              <a:ext uri="{FF2B5EF4-FFF2-40B4-BE49-F238E27FC236}">
                <a16:creationId xmlns:a16="http://schemas.microsoft.com/office/drawing/2014/main" id="{B705F9B9-E598-7F7B-7444-188747ACFBD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441201" y="4523981"/>
            <a:ext cx="656000" cy="720000"/>
          </a:xfrm>
          <a:prstGeom prst="rect">
            <a:avLst/>
          </a:prstGeom>
        </p:spPr>
      </p:pic>
      <p:pic>
        <p:nvPicPr>
          <p:cNvPr id="30" name="Image 29" descr="Une image contenant ciel nocturne&#10;&#10;Description générée automatiquement">
            <a:extLst>
              <a:ext uri="{FF2B5EF4-FFF2-40B4-BE49-F238E27FC236}">
                <a16:creationId xmlns:a16="http://schemas.microsoft.com/office/drawing/2014/main" id="{1279E37F-511F-1B33-2E30-CA1B1A0F9C9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3519" y="15387"/>
            <a:ext cx="2522276" cy="1887257"/>
          </a:xfrm>
          <a:prstGeom prst="rect">
            <a:avLst/>
          </a:prstGeom>
        </p:spPr>
      </p:pic>
      <p:sp>
        <p:nvSpPr>
          <p:cNvPr id="31" name="ZoneTexte 30">
            <a:extLst>
              <a:ext uri="{FF2B5EF4-FFF2-40B4-BE49-F238E27FC236}">
                <a16:creationId xmlns:a16="http://schemas.microsoft.com/office/drawing/2014/main" id="{36D7F4BA-DCBA-820F-654D-C543FC02354D}"/>
              </a:ext>
            </a:extLst>
          </p:cNvPr>
          <p:cNvSpPr txBox="1"/>
          <p:nvPr/>
        </p:nvSpPr>
        <p:spPr>
          <a:xfrm rot="21184081">
            <a:off x="2854755" y="580777"/>
            <a:ext cx="5827519" cy="830997"/>
          </a:xfrm>
          <a:prstGeom prst="rect">
            <a:avLst/>
          </a:prstGeom>
          <a:noFill/>
        </p:spPr>
        <p:txBody>
          <a:bodyPr wrap="square" rtlCol="0">
            <a:spAutoFit/>
          </a:bodyPr>
          <a:lstStyle/>
          <a:p>
            <a:r>
              <a:rPr lang="fr-CH" sz="4800" b="1" dirty="0">
                <a:latin typeface="+mj-lt"/>
              </a:rPr>
              <a:t>Qu’est-ce que FriTime?</a:t>
            </a:r>
          </a:p>
        </p:txBody>
      </p:sp>
      <p:sp>
        <p:nvSpPr>
          <p:cNvPr id="2" name="ZoneTexte 1">
            <a:extLst>
              <a:ext uri="{FF2B5EF4-FFF2-40B4-BE49-F238E27FC236}">
                <a16:creationId xmlns:a16="http://schemas.microsoft.com/office/drawing/2014/main" id="{15A27852-305E-37E4-39AA-ADCA40DC2BEE}"/>
              </a:ext>
            </a:extLst>
          </p:cNvPr>
          <p:cNvSpPr txBox="1"/>
          <p:nvPr/>
        </p:nvSpPr>
        <p:spPr>
          <a:xfrm>
            <a:off x="715540" y="2224284"/>
            <a:ext cx="10865780" cy="3359061"/>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fr-CH" sz="2400" dirty="0"/>
              <a:t>Association à but non lucratif</a:t>
            </a:r>
          </a:p>
          <a:p>
            <a:pPr marL="285750" indent="-285750">
              <a:lnSpc>
                <a:spcPct val="150000"/>
              </a:lnSpc>
              <a:buFont typeface="Arial" panose="020B0604020202020204" pitchFamily="34" charset="0"/>
              <a:buChar char="•"/>
            </a:pPr>
            <a:r>
              <a:rPr lang="fr-CH" sz="2400" dirty="0"/>
              <a:t>Née en 2013</a:t>
            </a:r>
          </a:p>
          <a:p>
            <a:pPr marL="285750" indent="-285750">
              <a:lnSpc>
                <a:spcPct val="150000"/>
              </a:lnSpc>
              <a:buFont typeface="Arial" panose="020B0604020202020204" pitchFamily="34" charset="0"/>
              <a:buChar char="•"/>
            </a:pPr>
            <a:r>
              <a:rPr lang="fr-CH" sz="2400" dirty="0"/>
              <a:t>Issue d’un projet cantonal collaboratif : SEJ, SSP, </a:t>
            </a:r>
            <a:r>
              <a:rPr lang="fr-CH" sz="2400" dirty="0" err="1"/>
              <a:t>SSpo</a:t>
            </a:r>
            <a:endParaRPr lang="fr-CH" sz="2400" dirty="0"/>
          </a:p>
          <a:p>
            <a:pPr marL="285750" indent="-285750">
              <a:lnSpc>
                <a:spcPct val="150000"/>
              </a:lnSpc>
              <a:buFont typeface="Arial" panose="020B0604020202020204" pitchFamily="34" charset="0"/>
              <a:buChar char="•"/>
            </a:pPr>
            <a:r>
              <a:rPr lang="fr-CH" sz="2400" dirty="0"/>
              <a:t>Promotion d’activités sportives, culturelles et artistiques gratuites pour les enfants et les jeunes</a:t>
            </a:r>
          </a:p>
          <a:p>
            <a:pPr marL="285750" indent="-285750">
              <a:lnSpc>
                <a:spcPct val="150000"/>
              </a:lnSpc>
              <a:buFont typeface="Arial" panose="020B0604020202020204" pitchFamily="34" charset="0"/>
              <a:buChar char="•"/>
            </a:pPr>
            <a:r>
              <a:rPr lang="fr-CH" sz="2400" dirty="0"/>
              <a:t>Soutien financier et organisationnel aux communes membres</a:t>
            </a:r>
          </a:p>
        </p:txBody>
      </p:sp>
    </p:spTree>
    <p:extLst>
      <p:ext uri="{BB962C8B-B14F-4D97-AF65-F5344CB8AC3E}">
        <p14:creationId xmlns:p14="http://schemas.microsoft.com/office/powerpoint/2010/main" val="14510878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rallélogramme 3">
            <a:extLst>
              <a:ext uri="{FF2B5EF4-FFF2-40B4-BE49-F238E27FC236}">
                <a16:creationId xmlns:a16="http://schemas.microsoft.com/office/drawing/2014/main" id="{E76178CF-54CA-C78C-A092-0E12BAF7AA7E}"/>
              </a:ext>
            </a:extLst>
          </p:cNvPr>
          <p:cNvSpPr/>
          <p:nvPr/>
        </p:nvSpPr>
        <p:spPr>
          <a:xfrm rot="21169544">
            <a:off x="-907179" y="-899379"/>
            <a:ext cx="14073125" cy="2334163"/>
          </a:xfrm>
          <a:prstGeom prst="parallelogram">
            <a:avLst/>
          </a:prstGeom>
          <a:solidFill>
            <a:srgbClr val="D7D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dirty="0"/>
          </a:p>
        </p:txBody>
      </p:sp>
      <p:sp>
        <p:nvSpPr>
          <p:cNvPr id="5" name="Parallélogramme 4">
            <a:extLst>
              <a:ext uri="{FF2B5EF4-FFF2-40B4-BE49-F238E27FC236}">
                <a16:creationId xmlns:a16="http://schemas.microsoft.com/office/drawing/2014/main" id="{5C163899-C1C6-8F4F-8DAE-DCB5F216E3AB}"/>
              </a:ext>
            </a:extLst>
          </p:cNvPr>
          <p:cNvSpPr/>
          <p:nvPr/>
        </p:nvSpPr>
        <p:spPr>
          <a:xfrm rot="21156184">
            <a:off x="-820875" y="6044409"/>
            <a:ext cx="14073125" cy="3507806"/>
          </a:xfrm>
          <a:prstGeom prst="parallelogram">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dirty="0"/>
          </a:p>
        </p:txBody>
      </p:sp>
      <p:pic>
        <p:nvPicPr>
          <p:cNvPr id="20" name="Image 19">
            <a:extLst>
              <a:ext uri="{FF2B5EF4-FFF2-40B4-BE49-F238E27FC236}">
                <a16:creationId xmlns:a16="http://schemas.microsoft.com/office/drawing/2014/main" id="{A341C474-0F1E-6B6C-D84F-A193A0797B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06292" y="814083"/>
            <a:ext cx="490909" cy="720000"/>
          </a:xfrm>
          <a:prstGeom prst="rect">
            <a:avLst/>
          </a:prstGeom>
        </p:spPr>
      </p:pic>
      <p:pic>
        <p:nvPicPr>
          <p:cNvPr id="22" name="Image 21">
            <a:extLst>
              <a:ext uri="{FF2B5EF4-FFF2-40B4-BE49-F238E27FC236}">
                <a16:creationId xmlns:a16="http://schemas.microsoft.com/office/drawing/2014/main" id="{0BC35AD5-360D-4462-86F2-33E0208E700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642464" y="1738813"/>
            <a:ext cx="454737" cy="720000"/>
          </a:xfrm>
          <a:prstGeom prst="rect">
            <a:avLst/>
          </a:prstGeom>
        </p:spPr>
      </p:pic>
      <p:pic>
        <p:nvPicPr>
          <p:cNvPr id="24" name="Image 23">
            <a:extLst>
              <a:ext uri="{FF2B5EF4-FFF2-40B4-BE49-F238E27FC236}">
                <a16:creationId xmlns:a16="http://schemas.microsoft.com/office/drawing/2014/main" id="{44A0FB69-C27B-531E-1E0F-956692B4008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415263" y="2598904"/>
            <a:ext cx="681938" cy="720000"/>
          </a:xfrm>
          <a:prstGeom prst="rect">
            <a:avLst/>
          </a:prstGeom>
        </p:spPr>
      </p:pic>
      <p:pic>
        <p:nvPicPr>
          <p:cNvPr id="26" name="Image 25">
            <a:extLst>
              <a:ext uri="{FF2B5EF4-FFF2-40B4-BE49-F238E27FC236}">
                <a16:creationId xmlns:a16="http://schemas.microsoft.com/office/drawing/2014/main" id="{77028D7B-D7A0-B119-6654-EFF54CA3309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581319" y="3561442"/>
            <a:ext cx="489959" cy="720000"/>
          </a:xfrm>
          <a:prstGeom prst="rect">
            <a:avLst/>
          </a:prstGeom>
        </p:spPr>
      </p:pic>
      <p:pic>
        <p:nvPicPr>
          <p:cNvPr id="28" name="Image 27">
            <a:extLst>
              <a:ext uri="{FF2B5EF4-FFF2-40B4-BE49-F238E27FC236}">
                <a16:creationId xmlns:a16="http://schemas.microsoft.com/office/drawing/2014/main" id="{B705F9B9-E598-7F7B-7444-188747ACFBD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441201" y="4523981"/>
            <a:ext cx="656000" cy="720000"/>
          </a:xfrm>
          <a:prstGeom prst="rect">
            <a:avLst/>
          </a:prstGeom>
        </p:spPr>
      </p:pic>
      <p:pic>
        <p:nvPicPr>
          <p:cNvPr id="30" name="Image 29" descr="Une image contenant ciel nocturne&#10;&#10;Description générée automatiquement">
            <a:extLst>
              <a:ext uri="{FF2B5EF4-FFF2-40B4-BE49-F238E27FC236}">
                <a16:creationId xmlns:a16="http://schemas.microsoft.com/office/drawing/2014/main" id="{1279E37F-511F-1B33-2E30-CA1B1A0F9C9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3519" y="15387"/>
            <a:ext cx="2522276" cy="1887257"/>
          </a:xfrm>
          <a:prstGeom prst="rect">
            <a:avLst/>
          </a:prstGeom>
        </p:spPr>
      </p:pic>
      <p:sp>
        <p:nvSpPr>
          <p:cNvPr id="31" name="ZoneTexte 30">
            <a:extLst>
              <a:ext uri="{FF2B5EF4-FFF2-40B4-BE49-F238E27FC236}">
                <a16:creationId xmlns:a16="http://schemas.microsoft.com/office/drawing/2014/main" id="{36D7F4BA-DCBA-820F-654D-C543FC02354D}"/>
              </a:ext>
            </a:extLst>
          </p:cNvPr>
          <p:cNvSpPr txBox="1"/>
          <p:nvPr/>
        </p:nvSpPr>
        <p:spPr>
          <a:xfrm rot="21184081">
            <a:off x="2849155" y="488324"/>
            <a:ext cx="7359592" cy="830997"/>
          </a:xfrm>
          <a:prstGeom prst="rect">
            <a:avLst/>
          </a:prstGeom>
          <a:noFill/>
        </p:spPr>
        <p:txBody>
          <a:bodyPr wrap="square" rtlCol="0">
            <a:spAutoFit/>
          </a:bodyPr>
          <a:lstStyle/>
          <a:p>
            <a:r>
              <a:rPr lang="fr-CH" sz="4800" b="1" dirty="0">
                <a:latin typeface="+mj-lt"/>
              </a:rPr>
              <a:t>Fonctionnement de FriTime</a:t>
            </a:r>
          </a:p>
        </p:txBody>
      </p:sp>
      <p:sp>
        <p:nvSpPr>
          <p:cNvPr id="2" name="ZoneTexte 1">
            <a:extLst>
              <a:ext uri="{FF2B5EF4-FFF2-40B4-BE49-F238E27FC236}">
                <a16:creationId xmlns:a16="http://schemas.microsoft.com/office/drawing/2014/main" id="{15A27852-305E-37E4-39AA-ADCA40DC2BEE}"/>
              </a:ext>
            </a:extLst>
          </p:cNvPr>
          <p:cNvSpPr txBox="1"/>
          <p:nvPr/>
        </p:nvSpPr>
        <p:spPr>
          <a:xfrm>
            <a:off x="416774" y="2727250"/>
            <a:ext cx="10865780" cy="1815882"/>
          </a:xfrm>
          <a:prstGeom prst="rect">
            <a:avLst/>
          </a:prstGeom>
          <a:noFill/>
        </p:spPr>
        <p:txBody>
          <a:bodyPr wrap="square" rtlCol="0">
            <a:spAutoFit/>
          </a:bodyPr>
          <a:lstStyle/>
          <a:p>
            <a:pPr marL="285750" indent="-285750">
              <a:spcAft>
                <a:spcPts val="2400"/>
              </a:spcAft>
              <a:buFont typeface="Arial" panose="020B0604020202020204" pitchFamily="34" charset="0"/>
              <a:buChar char="•"/>
            </a:pPr>
            <a:r>
              <a:rPr lang="fr-CH" sz="2400" dirty="0"/>
              <a:t>Un comité bénévole</a:t>
            </a:r>
          </a:p>
          <a:p>
            <a:pPr marL="285750" indent="-285750">
              <a:spcAft>
                <a:spcPts val="2400"/>
              </a:spcAft>
              <a:buFont typeface="Arial" panose="020B0604020202020204" pitchFamily="34" charset="0"/>
              <a:buChar char="•"/>
            </a:pPr>
            <a:r>
              <a:rPr lang="fr-CH" sz="2400" dirty="0" err="1"/>
              <a:t>Un-e</a:t>
            </a:r>
            <a:r>
              <a:rPr lang="fr-CH" sz="2400" dirty="0"/>
              <a:t> coordinateur-</a:t>
            </a:r>
            <a:r>
              <a:rPr lang="fr-CH" sz="2400" dirty="0" err="1"/>
              <a:t>trice</a:t>
            </a:r>
            <a:r>
              <a:rPr lang="fr-CH" sz="2400" dirty="0"/>
              <a:t> </a:t>
            </a:r>
            <a:r>
              <a:rPr lang="fr-CH" sz="2400" dirty="0" err="1"/>
              <a:t>cantonal-e</a:t>
            </a:r>
            <a:r>
              <a:rPr lang="fr-CH" sz="2400" dirty="0"/>
              <a:t> </a:t>
            </a:r>
            <a:r>
              <a:rPr lang="fr-CH" dirty="0"/>
              <a:t>(actuellement stagiaire au sein du BPEJ)</a:t>
            </a:r>
          </a:p>
          <a:p>
            <a:pPr marL="285750" indent="-285750">
              <a:spcAft>
                <a:spcPts val="2400"/>
              </a:spcAft>
              <a:buFont typeface="Arial" panose="020B0604020202020204" pitchFamily="34" charset="0"/>
              <a:buChar char="•"/>
            </a:pPr>
            <a:r>
              <a:rPr lang="fr-CH" sz="2400" dirty="0"/>
              <a:t>Soutenue par l’Etat de Fribourg (DSAS)et la Loterie Romande</a:t>
            </a:r>
          </a:p>
        </p:txBody>
      </p:sp>
    </p:spTree>
    <p:extLst>
      <p:ext uri="{BB962C8B-B14F-4D97-AF65-F5344CB8AC3E}">
        <p14:creationId xmlns:p14="http://schemas.microsoft.com/office/powerpoint/2010/main" val="41818341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rallélogramme 3">
            <a:extLst>
              <a:ext uri="{FF2B5EF4-FFF2-40B4-BE49-F238E27FC236}">
                <a16:creationId xmlns:a16="http://schemas.microsoft.com/office/drawing/2014/main" id="{E76178CF-54CA-C78C-A092-0E12BAF7AA7E}"/>
              </a:ext>
            </a:extLst>
          </p:cNvPr>
          <p:cNvSpPr/>
          <p:nvPr/>
        </p:nvSpPr>
        <p:spPr>
          <a:xfrm rot="21169544">
            <a:off x="-907179" y="-899379"/>
            <a:ext cx="14073125" cy="2334163"/>
          </a:xfrm>
          <a:prstGeom prst="parallelogram">
            <a:avLst/>
          </a:prstGeom>
          <a:solidFill>
            <a:srgbClr val="D7D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dirty="0"/>
          </a:p>
        </p:txBody>
      </p:sp>
      <p:sp>
        <p:nvSpPr>
          <p:cNvPr id="5" name="Parallélogramme 4">
            <a:extLst>
              <a:ext uri="{FF2B5EF4-FFF2-40B4-BE49-F238E27FC236}">
                <a16:creationId xmlns:a16="http://schemas.microsoft.com/office/drawing/2014/main" id="{5C163899-C1C6-8F4F-8DAE-DCB5F216E3AB}"/>
              </a:ext>
            </a:extLst>
          </p:cNvPr>
          <p:cNvSpPr/>
          <p:nvPr/>
        </p:nvSpPr>
        <p:spPr>
          <a:xfrm rot="21156184">
            <a:off x="-820875" y="6044409"/>
            <a:ext cx="14073125" cy="3507806"/>
          </a:xfrm>
          <a:prstGeom prst="parallelogram">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dirty="0"/>
          </a:p>
        </p:txBody>
      </p:sp>
      <p:pic>
        <p:nvPicPr>
          <p:cNvPr id="20" name="Image 19">
            <a:extLst>
              <a:ext uri="{FF2B5EF4-FFF2-40B4-BE49-F238E27FC236}">
                <a16:creationId xmlns:a16="http://schemas.microsoft.com/office/drawing/2014/main" id="{A341C474-0F1E-6B6C-D84F-A193A0797B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06292" y="814083"/>
            <a:ext cx="490909" cy="720000"/>
          </a:xfrm>
          <a:prstGeom prst="rect">
            <a:avLst/>
          </a:prstGeom>
        </p:spPr>
      </p:pic>
      <p:pic>
        <p:nvPicPr>
          <p:cNvPr id="22" name="Image 21">
            <a:extLst>
              <a:ext uri="{FF2B5EF4-FFF2-40B4-BE49-F238E27FC236}">
                <a16:creationId xmlns:a16="http://schemas.microsoft.com/office/drawing/2014/main" id="{0BC35AD5-360D-4462-86F2-33E0208E700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642464" y="1738813"/>
            <a:ext cx="454737" cy="720000"/>
          </a:xfrm>
          <a:prstGeom prst="rect">
            <a:avLst/>
          </a:prstGeom>
        </p:spPr>
      </p:pic>
      <p:pic>
        <p:nvPicPr>
          <p:cNvPr id="24" name="Image 23">
            <a:extLst>
              <a:ext uri="{FF2B5EF4-FFF2-40B4-BE49-F238E27FC236}">
                <a16:creationId xmlns:a16="http://schemas.microsoft.com/office/drawing/2014/main" id="{44A0FB69-C27B-531E-1E0F-956692B4008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415263" y="2598904"/>
            <a:ext cx="681938" cy="720000"/>
          </a:xfrm>
          <a:prstGeom prst="rect">
            <a:avLst/>
          </a:prstGeom>
        </p:spPr>
      </p:pic>
      <p:pic>
        <p:nvPicPr>
          <p:cNvPr id="26" name="Image 25">
            <a:extLst>
              <a:ext uri="{FF2B5EF4-FFF2-40B4-BE49-F238E27FC236}">
                <a16:creationId xmlns:a16="http://schemas.microsoft.com/office/drawing/2014/main" id="{77028D7B-D7A0-B119-6654-EFF54CA3309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581319" y="3561442"/>
            <a:ext cx="489959" cy="720000"/>
          </a:xfrm>
          <a:prstGeom prst="rect">
            <a:avLst/>
          </a:prstGeom>
        </p:spPr>
      </p:pic>
      <p:pic>
        <p:nvPicPr>
          <p:cNvPr id="28" name="Image 27">
            <a:extLst>
              <a:ext uri="{FF2B5EF4-FFF2-40B4-BE49-F238E27FC236}">
                <a16:creationId xmlns:a16="http://schemas.microsoft.com/office/drawing/2014/main" id="{B705F9B9-E598-7F7B-7444-188747ACFBD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441201" y="4523981"/>
            <a:ext cx="656000" cy="720000"/>
          </a:xfrm>
          <a:prstGeom prst="rect">
            <a:avLst/>
          </a:prstGeom>
        </p:spPr>
      </p:pic>
      <p:pic>
        <p:nvPicPr>
          <p:cNvPr id="30" name="Image 29" descr="Une image contenant ciel nocturne&#10;&#10;Description générée automatiquement">
            <a:extLst>
              <a:ext uri="{FF2B5EF4-FFF2-40B4-BE49-F238E27FC236}">
                <a16:creationId xmlns:a16="http://schemas.microsoft.com/office/drawing/2014/main" id="{1279E37F-511F-1B33-2E30-CA1B1A0F9C9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3519" y="15387"/>
            <a:ext cx="2522276" cy="1887257"/>
          </a:xfrm>
          <a:prstGeom prst="rect">
            <a:avLst/>
          </a:prstGeom>
        </p:spPr>
      </p:pic>
      <p:sp>
        <p:nvSpPr>
          <p:cNvPr id="31" name="ZoneTexte 30">
            <a:extLst>
              <a:ext uri="{FF2B5EF4-FFF2-40B4-BE49-F238E27FC236}">
                <a16:creationId xmlns:a16="http://schemas.microsoft.com/office/drawing/2014/main" id="{36D7F4BA-DCBA-820F-654D-C543FC02354D}"/>
              </a:ext>
            </a:extLst>
          </p:cNvPr>
          <p:cNvSpPr txBox="1"/>
          <p:nvPr/>
        </p:nvSpPr>
        <p:spPr>
          <a:xfrm rot="21184081">
            <a:off x="2849287" y="490508"/>
            <a:ext cx="7323397" cy="830997"/>
          </a:xfrm>
          <a:prstGeom prst="rect">
            <a:avLst/>
          </a:prstGeom>
          <a:noFill/>
        </p:spPr>
        <p:txBody>
          <a:bodyPr wrap="square" rtlCol="0">
            <a:spAutoFit/>
          </a:bodyPr>
          <a:lstStyle/>
          <a:p>
            <a:r>
              <a:rPr lang="fr-CH" sz="4800" b="1" dirty="0">
                <a:latin typeface="+mj-lt"/>
              </a:rPr>
              <a:t>Contrat communes - FriTime</a:t>
            </a:r>
          </a:p>
        </p:txBody>
      </p:sp>
      <p:sp>
        <p:nvSpPr>
          <p:cNvPr id="3" name="ZoneTexte 2">
            <a:extLst>
              <a:ext uri="{FF2B5EF4-FFF2-40B4-BE49-F238E27FC236}">
                <a16:creationId xmlns:a16="http://schemas.microsoft.com/office/drawing/2014/main" id="{58C79225-58C8-DB8E-1328-5D8DA56CBFD5}"/>
              </a:ext>
            </a:extLst>
          </p:cNvPr>
          <p:cNvSpPr txBox="1"/>
          <p:nvPr/>
        </p:nvSpPr>
        <p:spPr>
          <a:xfrm>
            <a:off x="623195" y="2828144"/>
            <a:ext cx="5376196" cy="3200876"/>
          </a:xfrm>
          <a:prstGeom prst="rect">
            <a:avLst/>
          </a:prstGeom>
          <a:noFill/>
        </p:spPr>
        <p:txBody>
          <a:bodyPr wrap="square" rtlCol="0">
            <a:spAutoFit/>
          </a:bodyPr>
          <a:lstStyle/>
          <a:p>
            <a:pPr>
              <a:spcAft>
                <a:spcPts val="1200"/>
              </a:spcAft>
            </a:pPr>
            <a:r>
              <a:rPr lang="fr-CH" sz="2400" b="1" dirty="0"/>
              <a:t>FriTime : </a:t>
            </a:r>
          </a:p>
          <a:p>
            <a:pPr marL="285750" indent="-285750">
              <a:spcAft>
                <a:spcPts val="1200"/>
              </a:spcAft>
              <a:buFont typeface="Arial" panose="020B0604020202020204" pitchFamily="34" charset="0"/>
              <a:buChar char="•"/>
            </a:pPr>
            <a:r>
              <a:rPr lang="fr-CH" sz="2400" dirty="0"/>
              <a:t>Subvention divisée en plusieurs versements</a:t>
            </a:r>
          </a:p>
          <a:p>
            <a:pPr marL="285750" indent="-285750">
              <a:spcAft>
                <a:spcPts val="1200"/>
              </a:spcAft>
              <a:buFont typeface="Arial" panose="020B0604020202020204" pitchFamily="34" charset="0"/>
              <a:buChar char="•"/>
            </a:pPr>
            <a:r>
              <a:rPr lang="fr-CH" sz="2400" dirty="0"/>
              <a:t>Soutien organisationnel : guide («Petit mais Costaud»), coordination cantonale</a:t>
            </a:r>
          </a:p>
          <a:p>
            <a:pPr marL="285750" indent="-285750">
              <a:spcAft>
                <a:spcPts val="1200"/>
              </a:spcAft>
              <a:buFont typeface="Arial" panose="020B0604020202020204" pitchFamily="34" charset="0"/>
              <a:buChar char="•"/>
            </a:pPr>
            <a:r>
              <a:rPr lang="fr-CH" sz="2400" dirty="0"/>
              <a:t>Ateliers de </a:t>
            </a:r>
            <a:r>
              <a:rPr lang="fr-CH" sz="2400" dirty="0" err="1"/>
              <a:t>sensi</a:t>
            </a:r>
            <a:r>
              <a:rPr lang="fr-CH" sz="2400" dirty="0"/>
              <a:t>-prévention</a:t>
            </a:r>
          </a:p>
          <a:p>
            <a:pPr marL="285750" indent="-285750">
              <a:buFont typeface="Arial" panose="020B0604020202020204" pitchFamily="34" charset="0"/>
              <a:buChar char="•"/>
            </a:pPr>
            <a:endParaRPr lang="fr-CH" dirty="0"/>
          </a:p>
        </p:txBody>
      </p:sp>
      <p:sp>
        <p:nvSpPr>
          <p:cNvPr id="6" name="ZoneTexte 5">
            <a:extLst>
              <a:ext uri="{FF2B5EF4-FFF2-40B4-BE49-F238E27FC236}">
                <a16:creationId xmlns:a16="http://schemas.microsoft.com/office/drawing/2014/main" id="{09E5A2A9-BDD2-42A0-F936-6A276A2A08BB}"/>
              </a:ext>
            </a:extLst>
          </p:cNvPr>
          <p:cNvSpPr txBox="1"/>
          <p:nvPr/>
        </p:nvSpPr>
        <p:spPr>
          <a:xfrm>
            <a:off x="6129383" y="2828144"/>
            <a:ext cx="5051834" cy="2462213"/>
          </a:xfrm>
          <a:prstGeom prst="rect">
            <a:avLst/>
          </a:prstGeom>
          <a:noFill/>
        </p:spPr>
        <p:txBody>
          <a:bodyPr wrap="square" rtlCol="0">
            <a:spAutoFit/>
          </a:bodyPr>
          <a:lstStyle/>
          <a:p>
            <a:pPr>
              <a:spcAft>
                <a:spcPts val="1200"/>
              </a:spcAft>
            </a:pPr>
            <a:r>
              <a:rPr lang="fr-CH" sz="2400" b="1" dirty="0"/>
              <a:t>Commune : </a:t>
            </a:r>
          </a:p>
          <a:p>
            <a:pPr marL="285750" indent="-285750">
              <a:spcAft>
                <a:spcPts val="1200"/>
              </a:spcAft>
              <a:buFont typeface="Arial" panose="020B0604020202020204" pitchFamily="34" charset="0"/>
              <a:buChar char="•"/>
            </a:pPr>
            <a:r>
              <a:rPr lang="fr-CH" sz="2400" dirty="0"/>
              <a:t>Calendrier de 12 activités/année</a:t>
            </a:r>
          </a:p>
          <a:p>
            <a:pPr marL="285750" indent="-285750">
              <a:spcAft>
                <a:spcPts val="1200"/>
              </a:spcAft>
              <a:buFont typeface="Arial" panose="020B0604020202020204" pitchFamily="34" charset="0"/>
              <a:buChar char="•"/>
            </a:pPr>
            <a:r>
              <a:rPr lang="fr-CH" sz="2400" dirty="0"/>
              <a:t>Activités gratuites, accessibles</a:t>
            </a:r>
          </a:p>
          <a:p>
            <a:pPr marL="285750" indent="-285750">
              <a:spcAft>
                <a:spcPts val="1200"/>
              </a:spcAft>
              <a:buFont typeface="Arial" panose="020B0604020202020204" pitchFamily="34" charset="0"/>
              <a:buChar char="•"/>
            </a:pPr>
            <a:r>
              <a:rPr lang="fr-CH" sz="2400" dirty="0"/>
              <a:t>Intégration du réseau local</a:t>
            </a:r>
          </a:p>
          <a:p>
            <a:pPr marL="285750" indent="-285750">
              <a:buFont typeface="Arial" panose="020B0604020202020204" pitchFamily="34" charset="0"/>
              <a:buChar char="•"/>
            </a:pPr>
            <a:endParaRPr lang="fr-CH" dirty="0"/>
          </a:p>
        </p:txBody>
      </p:sp>
      <p:sp>
        <p:nvSpPr>
          <p:cNvPr id="7" name="Rectangle : coins arrondis 6">
            <a:extLst>
              <a:ext uri="{FF2B5EF4-FFF2-40B4-BE49-F238E27FC236}">
                <a16:creationId xmlns:a16="http://schemas.microsoft.com/office/drawing/2014/main" id="{567FE388-3742-E6DF-B577-0904937D754E}"/>
              </a:ext>
            </a:extLst>
          </p:cNvPr>
          <p:cNvSpPr/>
          <p:nvPr/>
        </p:nvSpPr>
        <p:spPr>
          <a:xfrm>
            <a:off x="4595713" y="1801899"/>
            <a:ext cx="2807356" cy="696260"/>
          </a:xfrm>
          <a:prstGeom prst="roundRect">
            <a:avLst>
              <a:gd name="adj" fmla="val 33571"/>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H" sz="2000" b="1" dirty="0"/>
              <a:t>1</a:t>
            </a:r>
            <a:r>
              <a:rPr lang="fr-CH" sz="2000" b="1" baseline="30000" dirty="0"/>
              <a:t>ère</a:t>
            </a:r>
            <a:r>
              <a:rPr lang="fr-CH" sz="2000" b="1" dirty="0"/>
              <a:t> phase : 4 ans</a:t>
            </a:r>
          </a:p>
          <a:p>
            <a:pPr algn="ctr"/>
            <a:r>
              <a:rPr lang="fr-CH" sz="2000" b="1" dirty="0"/>
              <a:t>2</a:t>
            </a:r>
            <a:r>
              <a:rPr lang="fr-CH" sz="2000" b="1" baseline="30000" dirty="0"/>
              <a:t>ème</a:t>
            </a:r>
            <a:r>
              <a:rPr lang="fr-CH" sz="2000" b="1" dirty="0"/>
              <a:t> phase : 2 ans</a:t>
            </a:r>
          </a:p>
        </p:txBody>
      </p:sp>
    </p:spTree>
    <p:extLst>
      <p:ext uri="{BB962C8B-B14F-4D97-AF65-F5344CB8AC3E}">
        <p14:creationId xmlns:p14="http://schemas.microsoft.com/office/powerpoint/2010/main" val="36707166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rallélogramme 3">
            <a:extLst>
              <a:ext uri="{FF2B5EF4-FFF2-40B4-BE49-F238E27FC236}">
                <a16:creationId xmlns:a16="http://schemas.microsoft.com/office/drawing/2014/main" id="{E76178CF-54CA-C78C-A092-0E12BAF7AA7E}"/>
              </a:ext>
            </a:extLst>
          </p:cNvPr>
          <p:cNvSpPr/>
          <p:nvPr/>
        </p:nvSpPr>
        <p:spPr>
          <a:xfrm rot="21169544">
            <a:off x="-907179" y="-899379"/>
            <a:ext cx="14073125" cy="2334163"/>
          </a:xfrm>
          <a:prstGeom prst="parallelogram">
            <a:avLst/>
          </a:prstGeom>
          <a:solidFill>
            <a:srgbClr val="D7D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dirty="0"/>
          </a:p>
        </p:txBody>
      </p:sp>
      <p:sp>
        <p:nvSpPr>
          <p:cNvPr id="5" name="Parallélogramme 4">
            <a:extLst>
              <a:ext uri="{FF2B5EF4-FFF2-40B4-BE49-F238E27FC236}">
                <a16:creationId xmlns:a16="http://schemas.microsoft.com/office/drawing/2014/main" id="{5C163899-C1C6-8F4F-8DAE-DCB5F216E3AB}"/>
              </a:ext>
            </a:extLst>
          </p:cNvPr>
          <p:cNvSpPr/>
          <p:nvPr/>
        </p:nvSpPr>
        <p:spPr>
          <a:xfrm rot="21156184">
            <a:off x="-820875" y="6044409"/>
            <a:ext cx="14073125" cy="3507806"/>
          </a:xfrm>
          <a:prstGeom prst="parallelogram">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dirty="0"/>
          </a:p>
        </p:txBody>
      </p:sp>
      <p:pic>
        <p:nvPicPr>
          <p:cNvPr id="20" name="Image 19">
            <a:extLst>
              <a:ext uri="{FF2B5EF4-FFF2-40B4-BE49-F238E27FC236}">
                <a16:creationId xmlns:a16="http://schemas.microsoft.com/office/drawing/2014/main" id="{A341C474-0F1E-6B6C-D84F-A193A0797B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06292" y="814083"/>
            <a:ext cx="490909" cy="720000"/>
          </a:xfrm>
          <a:prstGeom prst="rect">
            <a:avLst/>
          </a:prstGeom>
        </p:spPr>
      </p:pic>
      <p:pic>
        <p:nvPicPr>
          <p:cNvPr id="22" name="Image 21">
            <a:extLst>
              <a:ext uri="{FF2B5EF4-FFF2-40B4-BE49-F238E27FC236}">
                <a16:creationId xmlns:a16="http://schemas.microsoft.com/office/drawing/2014/main" id="{0BC35AD5-360D-4462-86F2-33E0208E700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642464" y="1738813"/>
            <a:ext cx="454737" cy="720000"/>
          </a:xfrm>
          <a:prstGeom prst="rect">
            <a:avLst/>
          </a:prstGeom>
        </p:spPr>
      </p:pic>
      <p:pic>
        <p:nvPicPr>
          <p:cNvPr id="24" name="Image 23">
            <a:extLst>
              <a:ext uri="{FF2B5EF4-FFF2-40B4-BE49-F238E27FC236}">
                <a16:creationId xmlns:a16="http://schemas.microsoft.com/office/drawing/2014/main" id="{44A0FB69-C27B-531E-1E0F-956692B4008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415263" y="2598904"/>
            <a:ext cx="681938" cy="720000"/>
          </a:xfrm>
          <a:prstGeom prst="rect">
            <a:avLst/>
          </a:prstGeom>
        </p:spPr>
      </p:pic>
      <p:pic>
        <p:nvPicPr>
          <p:cNvPr id="26" name="Image 25">
            <a:extLst>
              <a:ext uri="{FF2B5EF4-FFF2-40B4-BE49-F238E27FC236}">
                <a16:creationId xmlns:a16="http://schemas.microsoft.com/office/drawing/2014/main" id="{77028D7B-D7A0-B119-6654-EFF54CA3309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581319" y="3561442"/>
            <a:ext cx="489959" cy="720000"/>
          </a:xfrm>
          <a:prstGeom prst="rect">
            <a:avLst/>
          </a:prstGeom>
        </p:spPr>
      </p:pic>
      <p:pic>
        <p:nvPicPr>
          <p:cNvPr id="28" name="Image 27">
            <a:extLst>
              <a:ext uri="{FF2B5EF4-FFF2-40B4-BE49-F238E27FC236}">
                <a16:creationId xmlns:a16="http://schemas.microsoft.com/office/drawing/2014/main" id="{B705F9B9-E598-7F7B-7444-188747ACFBD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441201" y="4523981"/>
            <a:ext cx="656000" cy="720000"/>
          </a:xfrm>
          <a:prstGeom prst="rect">
            <a:avLst/>
          </a:prstGeom>
        </p:spPr>
      </p:pic>
      <p:pic>
        <p:nvPicPr>
          <p:cNvPr id="30" name="Image 29" descr="Une image contenant ciel nocturne&#10;&#10;Description générée automatiquement">
            <a:extLst>
              <a:ext uri="{FF2B5EF4-FFF2-40B4-BE49-F238E27FC236}">
                <a16:creationId xmlns:a16="http://schemas.microsoft.com/office/drawing/2014/main" id="{1279E37F-511F-1B33-2E30-CA1B1A0F9C9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3519" y="15387"/>
            <a:ext cx="2522276" cy="1887257"/>
          </a:xfrm>
          <a:prstGeom prst="rect">
            <a:avLst/>
          </a:prstGeom>
        </p:spPr>
      </p:pic>
      <p:sp>
        <p:nvSpPr>
          <p:cNvPr id="31" name="ZoneTexte 30">
            <a:extLst>
              <a:ext uri="{FF2B5EF4-FFF2-40B4-BE49-F238E27FC236}">
                <a16:creationId xmlns:a16="http://schemas.microsoft.com/office/drawing/2014/main" id="{36D7F4BA-DCBA-820F-654D-C543FC02354D}"/>
              </a:ext>
            </a:extLst>
          </p:cNvPr>
          <p:cNvSpPr txBox="1"/>
          <p:nvPr/>
        </p:nvSpPr>
        <p:spPr>
          <a:xfrm rot="21184081">
            <a:off x="2849287" y="490508"/>
            <a:ext cx="7323397" cy="830997"/>
          </a:xfrm>
          <a:prstGeom prst="rect">
            <a:avLst/>
          </a:prstGeom>
          <a:noFill/>
        </p:spPr>
        <p:txBody>
          <a:bodyPr wrap="square" rtlCol="0">
            <a:spAutoFit/>
          </a:bodyPr>
          <a:lstStyle/>
          <a:p>
            <a:r>
              <a:rPr lang="fr-CH" sz="4800" b="1" dirty="0">
                <a:latin typeface="+mj-lt"/>
              </a:rPr>
              <a:t>Exemples d’activités</a:t>
            </a:r>
          </a:p>
        </p:txBody>
      </p:sp>
      <p:pic>
        <p:nvPicPr>
          <p:cNvPr id="8" name="Image 7" descr="Une image contenant extérieur, ciel, igloo, neige&#10;&#10;Description générée automatiquement">
            <a:extLst>
              <a:ext uri="{FF2B5EF4-FFF2-40B4-BE49-F238E27FC236}">
                <a16:creationId xmlns:a16="http://schemas.microsoft.com/office/drawing/2014/main" id="{A19734B0-9A92-B0FD-65F1-96BA9D0883F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22627" y="2516654"/>
            <a:ext cx="2351289" cy="1650385"/>
          </a:xfrm>
          <a:prstGeom prst="rect">
            <a:avLst/>
          </a:prstGeom>
        </p:spPr>
      </p:pic>
      <p:pic>
        <p:nvPicPr>
          <p:cNvPr id="10" name="Image 9" descr="Une image contenant personne, intérieur, préparation&#10;&#10;Description générée automatiquement">
            <a:extLst>
              <a:ext uri="{FF2B5EF4-FFF2-40B4-BE49-F238E27FC236}">
                <a16:creationId xmlns:a16="http://schemas.microsoft.com/office/drawing/2014/main" id="{A3894522-FEB8-8BBB-D5FB-8FD5C826B858}"/>
              </a:ext>
            </a:extLst>
          </p:cNvPr>
          <p:cNvPicPr>
            <a:picLocks noChangeAspect="1"/>
          </p:cNvPicPr>
          <p:nvPr/>
        </p:nvPicPr>
        <p:blipFill rotWithShape="1">
          <a:blip r:embed="rId10">
            <a:extLst>
              <a:ext uri="{28A0092B-C50C-407E-A947-70E740481C1C}">
                <a14:useLocalDpi xmlns:a14="http://schemas.microsoft.com/office/drawing/2010/main" val="0"/>
              </a:ext>
            </a:extLst>
          </a:blip>
          <a:srcRect r="25948"/>
          <a:stretch/>
        </p:blipFill>
        <p:spPr>
          <a:xfrm>
            <a:off x="8443057" y="1292720"/>
            <a:ext cx="2506115" cy="1997768"/>
          </a:xfrm>
          <a:prstGeom prst="rect">
            <a:avLst/>
          </a:prstGeom>
        </p:spPr>
      </p:pic>
      <p:pic>
        <p:nvPicPr>
          <p:cNvPr id="12" name="Image 11" descr="Une image contenant eau, extérieur, montagne, nature&#10;&#10;Description générée automatiquement">
            <a:extLst>
              <a:ext uri="{FF2B5EF4-FFF2-40B4-BE49-F238E27FC236}">
                <a16:creationId xmlns:a16="http://schemas.microsoft.com/office/drawing/2014/main" id="{D9E454DE-FA71-DAC3-B8F4-C49A6E8EA2F7}"/>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283079" y="2119088"/>
            <a:ext cx="2351290" cy="1747999"/>
          </a:xfrm>
          <a:prstGeom prst="rect">
            <a:avLst/>
          </a:prstGeom>
        </p:spPr>
      </p:pic>
      <p:pic>
        <p:nvPicPr>
          <p:cNvPr id="14" name="Image 13" descr="Une image contenant vélo, extérieur, arbre, terrain&#10;&#10;Description générée automatiquement">
            <a:extLst>
              <a:ext uri="{FF2B5EF4-FFF2-40B4-BE49-F238E27FC236}">
                <a16:creationId xmlns:a16="http://schemas.microsoft.com/office/drawing/2014/main" id="{C3E43395-79CF-805C-5352-80974881E684}"/>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62650" y="4454689"/>
            <a:ext cx="2563256" cy="1932181"/>
          </a:xfrm>
          <a:prstGeom prst="rect">
            <a:avLst/>
          </a:prstGeom>
        </p:spPr>
      </p:pic>
      <p:pic>
        <p:nvPicPr>
          <p:cNvPr id="16" name="Image 15" descr="Une image contenant personne, intérieur, groupe&#10;&#10;Description générée automatiquement">
            <a:extLst>
              <a:ext uri="{FF2B5EF4-FFF2-40B4-BE49-F238E27FC236}">
                <a16:creationId xmlns:a16="http://schemas.microsoft.com/office/drawing/2014/main" id="{B695FAE6-F499-F038-4904-A0B092C65FAC}"/>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3087225" y="4329072"/>
            <a:ext cx="2181529" cy="1648055"/>
          </a:xfrm>
          <a:prstGeom prst="rect">
            <a:avLst/>
          </a:prstGeom>
        </p:spPr>
      </p:pic>
      <p:pic>
        <p:nvPicPr>
          <p:cNvPr id="18" name="Image 17" descr="Une image contenant très coloré, plusieurs&#10;&#10;Description générée automatiquement">
            <a:extLst>
              <a:ext uri="{FF2B5EF4-FFF2-40B4-BE49-F238E27FC236}">
                <a16:creationId xmlns:a16="http://schemas.microsoft.com/office/drawing/2014/main" id="{0864CDAB-5D34-C22E-7BC2-D41F73C0ACD7}"/>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5566580" y="4012322"/>
            <a:ext cx="2095792" cy="1743318"/>
          </a:xfrm>
          <a:prstGeom prst="rect">
            <a:avLst/>
          </a:prstGeom>
        </p:spPr>
      </p:pic>
      <p:pic>
        <p:nvPicPr>
          <p:cNvPr id="21" name="Image 20" descr="Une image contenant extérieur, herbe, terrain, ciel&#10;&#10;Description générée automatiquement">
            <a:extLst>
              <a:ext uri="{FF2B5EF4-FFF2-40B4-BE49-F238E27FC236}">
                <a16:creationId xmlns:a16="http://schemas.microsoft.com/office/drawing/2014/main" id="{BBE73675-AF75-FD9D-AB9B-AC2049B6EA94}"/>
              </a:ext>
            </a:extLst>
          </p:cNvPr>
          <p:cNvPicPr>
            <a:picLocks noChangeAspect="1"/>
          </p:cNvPicPr>
          <p:nvPr/>
        </p:nvPicPr>
        <p:blipFill rotWithShape="1">
          <a:blip r:embed="rId15">
            <a:extLst>
              <a:ext uri="{28A0092B-C50C-407E-A947-70E740481C1C}">
                <a14:useLocalDpi xmlns:a14="http://schemas.microsoft.com/office/drawing/2010/main" val="0"/>
              </a:ext>
            </a:extLst>
          </a:blip>
          <a:srcRect l="12295" t="25414" r="28825" b="43096"/>
          <a:stretch/>
        </p:blipFill>
        <p:spPr>
          <a:xfrm>
            <a:off x="7886443" y="3728786"/>
            <a:ext cx="2507285" cy="1694831"/>
          </a:xfrm>
          <a:prstGeom prst="rect">
            <a:avLst/>
          </a:prstGeom>
        </p:spPr>
      </p:pic>
      <p:pic>
        <p:nvPicPr>
          <p:cNvPr id="29" name="Image 28" descr="Une image contenant personne, extérieur, groupe&#10;&#10;Description générée automatiquement">
            <a:extLst>
              <a:ext uri="{FF2B5EF4-FFF2-40B4-BE49-F238E27FC236}">
                <a16:creationId xmlns:a16="http://schemas.microsoft.com/office/drawing/2014/main" id="{C88812D9-8591-7D43-A2B5-AAA9E587516E}"/>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5899519" y="1780683"/>
            <a:ext cx="2278388" cy="1708791"/>
          </a:xfrm>
          <a:prstGeom prst="rect">
            <a:avLst/>
          </a:prstGeom>
        </p:spPr>
      </p:pic>
    </p:spTree>
    <p:extLst>
      <p:ext uri="{BB962C8B-B14F-4D97-AF65-F5344CB8AC3E}">
        <p14:creationId xmlns:p14="http://schemas.microsoft.com/office/powerpoint/2010/main" val="13110612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rallélogramme 3">
            <a:extLst>
              <a:ext uri="{FF2B5EF4-FFF2-40B4-BE49-F238E27FC236}">
                <a16:creationId xmlns:a16="http://schemas.microsoft.com/office/drawing/2014/main" id="{E76178CF-54CA-C78C-A092-0E12BAF7AA7E}"/>
              </a:ext>
            </a:extLst>
          </p:cNvPr>
          <p:cNvSpPr/>
          <p:nvPr/>
        </p:nvSpPr>
        <p:spPr>
          <a:xfrm rot="21169544">
            <a:off x="-907179" y="-899379"/>
            <a:ext cx="14073125" cy="2334163"/>
          </a:xfrm>
          <a:prstGeom prst="parallelogram">
            <a:avLst/>
          </a:prstGeom>
          <a:solidFill>
            <a:srgbClr val="D7D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dirty="0"/>
          </a:p>
        </p:txBody>
      </p:sp>
      <p:sp>
        <p:nvSpPr>
          <p:cNvPr id="5" name="Parallélogramme 4">
            <a:extLst>
              <a:ext uri="{FF2B5EF4-FFF2-40B4-BE49-F238E27FC236}">
                <a16:creationId xmlns:a16="http://schemas.microsoft.com/office/drawing/2014/main" id="{5C163899-C1C6-8F4F-8DAE-DCB5F216E3AB}"/>
              </a:ext>
            </a:extLst>
          </p:cNvPr>
          <p:cNvSpPr/>
          <p:nvPr/>
        </p:nvSpPr>
        <p:spPr>
          <a:xfrm rot="21156184">
            <a:off x="-820875" y="6044409"/>
            <a:ext cx="14073125" cy="3507806"/>
          </a:xfrm>
          <a:prstGeom prst="parallelogram">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dirty="0"/>
          </a:p>
        </p:txBody>
      </p:sp>
      <p:pic>
        <p:nvPicPr>
          <p:cNvPr id="20" name="Image 19">
            <a:extLst>
              <a:ext uri="{FF2B5EF4-FFF2-40B4-BE49-F238E27FC236}">
                <a16:creationId xmlns:a16="http://schemas.microsoft.com/office/drawing/2014/main" id="{A341C474-0F1E-6B6C-D84F-A193A0797B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06292" y="814083"/>
            <a:ext cx="490909" cy="720000"/>
          </a:xfrm>
          <a:prstGeom prst="rect">
            <a:avLst/>
          </a:prstGeom>
        </p:spPr>
      </p:pic>
      <p:pic>
        <p:nvPicPr>
          <p:cNvPr id="22" name="Image 21">
            <a:extLst>
              <a:ext uri="{FF2B5EF4-FFF2-40B4-BE49-F238E27FC236}">
                <a16:creationId xmlns:a16="http://schemas.microsoft.com/office/drawing/2014/main" id="{0BC35AD5-360D-4462-86F2-33E0208E700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642464" y="1738813"/>
            <a:ext cx="454737" cy="720000"/>
          </a:xfrm>
          <a:prstGeom prst="rect">
            <a:avLst/>
          </a:prstGeom>
        </p:spPr>
      </p:pic>
      <p:pic>
        <p:nvPicPr>
          <p:cNvPr id="24" name="Image 23">
            <a:extLst>
              <a:ext uri="{FF2B5EF4-FFF2-40B4-BE49-F238E27FC236}">
                <a16:creationId xmlns:a16="http://schemas.microsoft.com/office/drawing/2014/main" id="{44A0FB69-C27B-531E-1E0F-956692B4008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415263" y="2598904"/>
            <a:ext cx="681938" cy="720000"/>
          </a:xfrm>
          <a:prstGeom prst="rect">
            <a:avLst/>
          </a:prstGeom>
        </p:spPr>
      </p:pic>
      <p:pic>
        <p:nvPicPr>
          <p:cNvPr id="26" name="Image 25">
            <a:extLst>
              <a:ext uri="{FF2B5EF4-FFF2-40B4-BE49-F238E27FC236}">
                <a16:creationId xmlns:a16="http://schemas.microsoft.com/office/drawing/2014/main" id="{77028D7B-D7A0-B119-6654-EFF54CA3309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581319" y="3561442"/>
            <a:ext cx="489959" cy="720000"/>
          </a:xfrm>
          <a:prstGeom prst="rect">
            <a:avLst/>
          </a:prstGeom>
        </p:spPr>
      </p:pic>
      <p:pic>
        <p:nvPicPr>
          <p:cNvPr id="28" name="Image 27">
            <a:extLst>
              <a:ext uri="{FF2B5EF4-FFF2-40B4-BE49-F238E27FC236}">
                <a16:creationId xmlns:a16="http://schemas.microsoft.com/office/drawing/2014/main" id="{B705F9B9-E598-7F7B-7444-188747ACFBD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441201" y="4523981"/>
            <a:ext cx="656000" cy="720000"/>
          </a:xfrm>
          <a:prstGeom prst="rect">
            <a:avLst/>
          </a:prstGeom>
        </p:spPr>
      </p:pic>
      <p:pic>
        <p:nvPicPr>
          <p:cNvPr id="30" name="Image 29" descr="Une image contenant ciel nocturne&#10;&#10;Description générée automatiquement">
            <a:extLst>
              <a:ext uri="{FF2B5EF4-FFF2-40B4-BE49-F238E27FC236}">
                <a16:creationId xmlns:a16="http://schemas.microsoft.com/office/drawing/2014/main" id="{1279E37F-511F-1B33-2E30-CA1B1A0F9C9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3519" y="15387"/>
            <a:ext cx="2522276" cy="1887257"/>
          </a:xfrm>
          <a:prstGeom prst="rect">
            <a:avLst/>
          </a:prstGeom>
        </p:spPr>
      </p:pic>
      <p:sp>
        <p:nvSpPr>
          <p:cNvPr id="31" name="ZoneTexte 30">
            <a:extLst>
              <a:ext uri="{FF2B5EF4-FFF2-40B4-BE49-F238E27FC236}">
                <a16:creationId xmlns:a16="http://schemas.microsoft.com/office/drawing/2014/main" id="{36D7F4BA-DCBA-820F-654D-C543FC02354D}"/>
              </a:ext>
            </a:extLst>
          </p:cNvPr>
          <p:cNvSpPr txBox="1"/>
          <p:nvPr/>
        </p:nvSpPr>
        <p:spPr>
          <a:xfrm rot="21184081">
            <a:off x="2849155" y="488324"/>
            <a:ext cx="7359592" cy="830997"/>
          </a:xfrm>
          <a:prstGeom prst="rect">
            <a:avLst/>
          </a:prstGeom>
          <a:noFill/>
        </p:spPr>
        <p:txBody>
          <a:bodyPr wrap="square" rtlCol="0">
            <a:spAutoFit/>
          </a:bodyPr>
          <a:lstStyle/>
          <a:p>
            <a:r>
              <a:rPr lang="fr-CH" sz="4800" b="1" dirty="0">
                <a:latin typeface="+mj-lt"/>
              </a:rPr>
              <a:t>Fonctionnement communes</a:t>
            </a:r>
          </a:p>
        </p:txBody>
      </p:sp>
      <p:sp>
        <p:nvSpPr>
          <p:cNvPr id="2" name="ZoneTexte 1">
            <a:extLst>
              <a:ext uri="{FF2B5EF4-FFF2-40B4-BE49-F238E27FC236}">
                <a16:creationId xmlns:a16="http://schemas.microsoft.com/office/drawing/2014/main" id="{15A27852-305E-37E4-39AA-ADCA40DC2BEE}"/>
              </a:ext>
            </a:extLst>
          </p:cNvPr>
          <p:cNvSpPr txBox="1"/>
          <p:nvPr/>
        </p:nvSpPr>
        <p:spPr>
          <a:xfrm>
            <a:off x="416774" y="2727250"/>
            <a:ext cx="10865780" cy="2800767"/>
          </a:xfrm>
          <a:prstGeom prst="rect">
            <a:avLst/>
          </a:prstGeom>
          <a:noFill/>
        </p:spPr>
        <p:txBody>
          <a:bodyPr wrap="square" rtlCol="0">
            <a:spAutoFit/>
          </a:bodyPr>
          <a:lstStyle/>
          <a:p>
            <a:pPr marL="285750" indent="-285750">
              <a:spcAft>
                <a:spcPts val="2400"/>
              </a:spcAft>
              <a:buFont typeface="Arial" panose="020B0604020202020204" pitchFamily="34" charset="0"/>
              <a:buChar char="•"/>
            </a:pPr>
            <a:r>
              <a:rPr lang="fr-CH" sz="2400" b="1" dirty="0"/>
              <a:t>Comité de pilotage </a:t>
            </a:r>
            <a:r>
              <a:rPr lang="fr-CH" sz="2400" dirty="0"/>
              <a:t>: </a:t>
            </a:r>
            <a:r>
              <a:rPr lang="fr-CH" sz="2000" dirty="0" err="1"/>
              <a:t>élu-e</a:t>
            </a:r>
            <a:r>
              <a:rPr lang="fr-CH" sz="2000" dirty="0"/>
              <a:t> </a:t>
            </a:r>
            <a:r>
              <a:rPr lang="fr-CH" sz="2000" dirty="0" err="1"/>
              <a:t>communal-e</a:t>
            </a:r>
            <a:r>
              <a:rPr lang="fr-CH" sz="2000" dirty="0"/>
              <a:t>, </a:t>
            </a:r>
            <a:r>
              <a:rPr lang="fr-CH" sz="2000" dirty="0" err="1"/>
              <a:t>représentant-e</a:t>
            </a:r>
            <a:r>
              <a:rPr lang="fr-CH" sz="2000" dirty="0"/>
              <a:t> des associations locales, des écoles, des employé-e-s communaux-ales </a:t>
            </a:r>
            <a:r>
              <a:rPr lang="fr-CH" sz="1400" dirty="0"/>
              <a:t>(animateur-</a:t>
            </a:r>
            <a:r>
              <a:rPr lang="fr-CH" sz="1400" dirty="0" err="1"/>
              <a:t>trice</a:t>
            </a:r>
            <a:r>
              <a:rPr lang="fr-CH" sz="1400" dirty="0"/>
              <a:t> </a:t>
            </a:r>
            <a:r>
              <a:rPr lang="fr-CH" sz="1400" dirty="0" err="1"/>
              <a:t>socioculturel-le</a:t>
            </a:r>
            <a:r>
              <a:rPr lang="fr-CH" sz="1400" dirty="0"/>
              <a:t>, travailleur-</a:t>
            </a:r>
            <a:r>
              <a:rPr lang="fr-CH" sz="1400" dirty="0" err="1"/>
              <a:t>euse</a:t>
            </a:r>
            <a:r>
              <a:rPr lang="fr-CH" sz="1400" dirty="0"/>
              <a:t> </a:t>
            </a:r>
            <a:r>
              <a:rPr lang="fr-CH" sz="1400" dirty="0" err="1"/>
              <a:t>social-e</a:t>
            </a:r>
            <a:r>
              <a:rPr lang="fr-CH" sz="1400" dirty="0"/>
              <a:t>, éducateur-</a:t>
            </a:r>
            <a:r>
              <a:rPr lang="fr-CH" sz="1400" dirty="0" err="1"/>
              <a:t>trice</a:t>
            </a:r>
            <a:r>
              <a:rPr lang="fr-CH" sz="1400" dirty="0"/>
              <a:t>, …) </a:t>
            </a:r>
            <a:r>
              <a:rPr lang="fr-CH" sz="2000" dirty="0"/>
              <a:t>d’une commission communale, du monde médical, parents, enfants/jeunes, … </a:t>
            </a:r>
          </a:p>
          <a:p>
            <a:pPr marL="285750" indent="-285750">
              <a:spcAft>
                <a:spcPts val="2400"/>
              </a:spcAft>
              <a:buFont typeface="Arial" panose="020B0604020202020204" pitchFamily="34" charset="0"/>
              <a:buChar char="•"/>
            </a:pPr>
            <a:r>
              <a:rPr lang="fr-CH" sz="2400" dirty="0"/>
              <a:t>Intégration du </a:t>
            </a:r>
            <a:r>
              <a:rPr lang="fr-CH" sz="2400" b="1" dirty="0"/>
              <a:t>réseau local </a:t>
            </a:r>
            <a:r>
              <a:rPr lang="fr-CH" sz="2400" dirty="0"/>
              <a:t>: associations, clubs, sociétés, entreprises, multinationales… </a:t>
            </a:r>
          </a:p>
          <a:p>
            <a:pPr marL="285750" indent="-285750">
              <a:spcAft>
                <a:spcPts val="2400"/>
              </a:spcAft>
              <a:buFont typeface="Arial" panose="020B0604020202020204" pitchFamily="34" charset="0"/>
              <a:buChar char="•"/>
            </a:pPr>
            <a:r>
              <a:rPr lang="fr-CH" sz="2400" dirty="0"/>
              <a:t>Valorisation du </a:t>
            </a:r>
            <a:r>
              <a:rPr lang="fr-CH" sz="2400" b="1" dirty="0"/>
              <a:t>travail bénévole </a:t>
            </a:r>
          </a:p>
        </p:txBody>
      </p:sp>
    </p:spTree>
    <p:extLst>
      <p:ext uri="{BB962C8B-B14F-4D97-AF65-F5344CB8AC3E}">
        <p14:creationId xmlns:p14="http://schemas.microsoft.com/office/powerpoint/2010/main" val="42660819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rallélogramme 3">
            <a:extLst>
              <a:ext uri="{FF2B5EF4-FFF2-40B4-BE49-F238E27FC236}">
                <a16:creationId xmlns:a16="http://schemas.microsoft.com/office/drawing/2014/main" id="{E76178CF-54CA-C78C-A092-0E12BAF7AA7E}"/>
              </a:ext>
            </a:extLst>
          </p:cNvPr>
          <p:cNvSpPr/>
          <p:nvPr/>
        </p:nvSpPr>
        <p:spPr>
          <a:xfrm rot="21169544">
            <a:off x="-907179" y="-899379"/>
            <a:ext cx="14073125" cy="2334163"/>
          </a:xfrm>
          <a:prstGeom prst="parallelogram">
            <a:avLst/>
          </a:prstGeom>
          <a:solidFill>
            <a:srgbClr val="D7D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dirty="0"/>
          </a:p>
        </p:txBody>
      </p:sp>
      <p:sp>
        <p:nvSpPr>
          <p:cNvPr id="5" name="Parallélogramme 4">
            <a:extLst>
              <a:ext uri="{FF2B5EF4-FFF2-40B4-BE49-F238E27FC236}">
                <a16:creationId xmlns:a16="http://schemas.microsoft.com/office/drawing/2014/main" id="{5C163899-C1C6-8F4F-8DAE-DCB5F216E3AB}"/>
              </a:ext>
            </a:extLst>
          </p:cNvPr>
          <p:cNvSpPr/>
          <p:nvPr/>
        </p:nvSpPr>
        <p:spPr>
          <a:xfrm rot="21156184">
            <a:off x="-820875" y="6044409"/>
            <a:ext cx="14073125" cy="3507806"/>
          </a:xfrm>
          <a:prstGeom prst="parallelogram">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dirty="0"/>
          </a:p>
        </p:txBody>
      </p:sp>
      <p:pic>
        <p:nvPicPr>
          <p:cNvPr id="20" name="Image 19">
            <a:extLst>
              <a:ext uri="{FF2B5EF4-FFF2-40B4-BE49-F238E27FC236}">
                <a16:creationId xmlns:a16="http://schemas.microsoft.com/office/drawing/2014/main" id="{A341C474-0F1E-6B6C-D84F-A193A0797B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06292" y="814083"/>
            <a:ext cx="490909" cy="720000"/>
          </a:xfrm>
          <a:prstGeom prst="rect">
            <a:avLst/>
          </a:prstGeom>
        </p:spPr>
      </p:pic>
      <p:pic>
        <p:nvPicPr>
          <p:cNvPr id="22" name="Image 21">
            <a:extLst>
              <a:ext uri="{FF2B5EF4-FFF2-40B4-BE49-F238E27FC236}">
                <a16:creationId xmlns:a16="http://schemas.microsoft.com/office/drawing/2014/main" id="{0BC35AD5-360D-4462-86F2-33E0208E700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642464" y="1738813"/>
            <a:ext cx="454737" cy="720000"/>
          </a:xfrm>
          <a:prstGeom prst="rect">
            <a:avLst/>
          </a:prstGeom>
        </p:spPr>
      </p:pic>
      <p:pic>
        <p:nvPicPr>
          <p:cNvPr id="24" name="Image 23">
            <a:extLst>
              <a:ext uri="{FF2B5EF4-FFF2-40B4-BE49-F238E27FC236}">
                <a16:creationId xmlns:a16="http://schemas.microsoft.com/office/drawing/2014/main" id="{44A0FB69-C27B-531E-1E0F-956692B4008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415263" y="2598904"/>
            <a:ext cx="681938" cy="720000"/>
          </a:xfrm>
          <a:prstGeom prst="rect">
            <a:avLst/>
          </a:prstGeom>
        </p:spPr>
      </p:pic>
      <p:pic>
        <p:nvPicPr>
          <p:cNvPr id="26" name="Image 25">
            <a:extLst>
              <a:ext uri="{FF2B5EF4-FFF2-40B4-BE49-F238E27FC236}">
                <a16:creationId xmlns:a16="http://schemas.microsoft.com/office/drawing/2014/main" id="{77028D7B-D7A0-B119-6654-EFF54CA3309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581319" y="3561442"/>
            <a:ext cx="489959" cy="720000"/>
          </a:xfrm>
          <a:prstGeom prst="rect">
            <a:avLst/>
          </a:prstGeom>
        </p:spPr>
      </p:pic>
      <p:pic>
        <p:nvPicPr>
          <p:cNvPr id="28" name="Image 27">
            <a:extLst>
              <a:ext uri="{FF2B5EF4-FFF2-40B4-BE49-F238E27FC236}">
                <a16:creationId xmlns:a16="http://schemas.microsoft.com/office/drawing/2014/main" id="{B705F9B9-E598-7F7B-7444-188747ACFBD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441201" y="4523981"/>
            <a:ext cx="656000" cy="720000"/>
          </a:xfrm>
          <a:prstGeom prst="rect">
            <a:avLst/>
          </a:prstGeom>
        </p:spPr>
      </p:pic>
      <p:pic>
        <p:nvPicPr>
          <p:cNvPr id="30" name="Image 29" descr="Une image contenant ciel nocturne&#10;&#10;Description générée automatiquement">
            <a:extLst>
              <a:ext uri="{FF2B5EF4-FFF2-40B4-BE49-F238E27FC236}">
                <a16:creationId xmlns:a16="http://schemas.microsoft.com/office/drawing/2014/main" id="{1279E37F-511F-1B33-2E30-CA1B1A0F9C9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3519" y="15387"/>
            <a:ext cx="2522276" cy="1887257"/>
          </a:xfrm>
          <a:prstGeom prst="rect">
            <a:avLst/>
          </a:prstGeom>
        </p:spPr>
      </p:pic>
      <p:sp>
        <p:nvSpPr>
          <p:cNvPr id="31" name="ZoneTexte 30">
            <a:extLst>
              <a:ext uri="{FF2B5EF4-FFF2-40B4-BE49-F238E27FC236}">
                <a16:creationId xmlns:a16="http://schemas.microsoft.com/office/drawing/2014/main" id="{36D7F4BA-DCBA-820F-654D-C543FC02354D}"/>
              </a:ext>
            </a:extLst>
          </p:cNvPr>
          <p:cNvSpPr txBox="1"/>
          <p:nvPr/>
        </p:nvSpPr>
        <p:spPr>
          <a:xfrm rot="21184081">
            <a:off x="2856199" y="449429"/>
            <a:ext cx="7088361" cy="830997"/>
          </a:xfrm>
          <a:prstGeom prst="rect">
            <a:avLst/>
          </a:prstGeom>
          <a:noFill/>
        </p:spPr>
        <p:txBody>
          <a:bodyPr wrap="square" rtlCol="0">
            <a:spAutoFit/>
          </a:bodyPr>
          <a:lstStyle/>
          <a:p>
            <a:r>
              <a:rPr lang="fr-CH" sz="4800" b="1" dirty="0">
                <a:latin typeface="+mj-lt"/>
              </a:rPr>
              <a:t>Témoignages de communes</a:t>
            </a:r>
          </a:p>
        </p:txBody>
      </p:sp>
      <p:sp>
        <p:nvSpPr>
          <p:cNvPr id="2" name="ZoneTexte 1">
            <a:extLst>
              <a:ext uri="{FF2B5EF4-FFF2-40B4-BE49-F238E27FC236}">
                <a16:creationId xmlns:a16="http://schemas.microsoft.com/office/drawing/2014/main" id="{29063BF8-7164-1F81-8531-8C6D34EB067D}"/>
              </a:ext>
            </a:extLst>
          </p:cNvPr>
          <p:cNvSpPr txBox="1"/>
          <p:nvPr/>
        </p:nvSpPr>
        <p:spPr>
          <a:xfrm>
            <a:off x="518928" y="2194882"/>
            <a:ext cx="5355098" cy="1754326"/>
          </a:xfrm>
          <a:prstGeom prst="rect">
            <a:avLst/>
          </a:prstGeom>
          <a:noFill/>
        </p:spPr>
        <p:txBody>
          <a:bodyPr wrap="square" rtlCol="0">
            <a:spAutoFit/>
          </a:bodyPr>
          <a:lstStyle/>
          <a:p>
            <a:pPr algn="ctr"/>
            <a:r>
              <a:rPr lang="fr-CH" dirty="0"/>
              <a:t>« FriTime </a:t>
            </a:r>
            <a:r>
              <a:rPr lang="fr-CH" dirty="0" err="1"/>
              <a:t>Gibloux</a:t>
            </a:r>
            <a:r>
              <a:rPr lang="fr-CH" dirty="0"/>
              <a:t> rencontre un grand succès auprès des enfants de la région. Il leur permet de découvrir et de prendre part à de nombreuses activités variées. En 2020, 19 activités ont été organisées par le groupe de pilotage (…). » </a:t>
            </a:r>
          </a:p>
          <a:p>
            <a:pPr algn="r"/>
            <a:r>
              <a:rPr lang="fr-CH" b="1" i="1" dirty="0"/>
              <a:t>FriTime </a:t>
            </a:r>
            <a:r>
              <a:rPr lang="fr-CH" b="1" i="1" dirty="0" err="1"/>
              <a:t>Gibloux</a:t>
            </a:r>
            <a:endParaRPr lang="fr-CH" b="1" i="1" dirty="0"/>
          </a:p>
        </p:txBody>
      </p:sp>
      <p:sp>
        <p:nvSpPr>
          <p:cNvPr id="3" name="ZoneTexte 2">
            <a:extLst>
              <a:ext uri="{FF2B5EF4-FFF2-40B4-BE49-F238E27FC236}">
                <a16:creationId xmlns:a16="http://schemas.microsoft.com/office/drawing/2014/main" id="{C26353F1-65A3-FB93-B5B4-9E838AAD36F5}"/>
              </a:ext>
            </a:extLst>
          </p:cNvPr>
          <p:cNvSpPr txBox="1"/>
          <p:nvPr/>
        </p:nvSpPr>
        <p:spPr>
          <a:xfrm>
            <a:off x="6317976" y="1774631"/>
            <a:ext cx="4846749" cy="1754326"/>
          </a:xfrm>
          <a:prstGeom prst="rect">
            <a:avLst/>
          </a:prstGeom>
          <a:noFill/>
        </p:spPr>
        <p:txBody>
          <a:bodyPr wrap="square" rtlCol="0">
            <a:spAutoFit/>
          </a:bodyPr>
          <a:lstStyle/>
          <a:p>
            <a:pPr algn="ctr"/>
            <a:r>
              <a:rPr lang="fr-CH" dirty="0"/>
              <a:t>« La commune a choisi d’intégrer des jeunes au comité comme «</a:t>
            </a:r>
            <a:r>
              <a:rPr lang="fr-CH" dirty="0" err="1"/>
              <a:t>expert.e.s</a:t>
            </a:r>
            <a:r>
              <a:rPr lang="fr-CH" dirty="0"/>
              <a:t>» en activités jeunesse (…). Au total, 125 inscriptions ont été enregistrées, et les activités ont réuni des groupes entre 8 et 30 </a:t>
            </a:r>
            <a:r>
              <a:rPr lang="fr-CH" dirty="0" err="1"/>
              <a:t>participant.e.s</a:t>
            </a:r>
            <a:r>
              <a:rPr lang="fr-CH"/>
              <a:t>. </a:t>
            </a:r>
            <a:r>
              <a:rPr lang="fr-CH" dirty="0"/>
              <a:t>»</a:t>
            </a:r>
          </a:p>
          <a:p>
            <a:pPr algn="r"/>
            <a:r>
              <a:rPr lang="fr-CH" b="1" i="1" dirty="0"/>
              <a:t>FriTime Montagny</a:t>
            </a:r>
          </a:p>
        </p:txBody>
      </p:sp>
      <p:sp>
        <p:nvSpPr>
          <p:cNvPr id="6" name="ZoneTexte 5">
            <a:extLst>
              <a:ext uri="{FF2B5EF4-FFF2-40B4-BE49-F238E27FC236}">
                <a16:creationId xmlns:a16="http://schemas.microsoft.com/office/drawing/2014/main" id="{5151BBBA-D25E-4C67-4320-F9C240A3741D}"/>
              </a:ext>
            </a:extLst>
          </p:cNvPr>
          <p:cNvSpPr txBox="1"/>
          <p:nvPr/>
        </p:nvSpPr>
        <p:spPr>
          <a:xfrm>
            <a:off x="5496339" y="4243123"/>
            <a:ext cx="5355098" cy="923330"/>
          </a:xfrm>
          <a:prstGeom prst="rect">
            <a:avLst/>
          </a:prstGeom>
          <a:noFill/>
        </p:spPr>
        <p:txBody>
          <a:bodyPr wrap="square" rtlCol="0">
            <a:spAutoFit/>
          </a:bodyPr>
          <a:lstStyle/>
          <a:p>
            <a:pPr algn="ctr"/>
            <a:r>
              <a:rPr lang="fr-CH" dirty="0"/>
              <a:t>« Le succès a (…) été largement au rendez-vous, et toutes les activités étaient pleines » </a:t>
            </a:r>
          </a:p>
          <a:p>
            <a:pPr algn="r"/>
            <a:r>
              <a:rPr lang="fr-CH" b="1" i="1" dirty="0"/>
              <a:t>FriTime Villars-sur-Glâne</a:t>
            </a:r>
          </a:p>
        </p:txBody>
      </p:sp>
      <p:sp>
        <p:nvSpPr>
          <p:cNvPr id="7" name="ZoneTexte 6">
            <a:extLst>
              <a:ext uri="{FF2B5EF4-FFF2-40B4-BE49-F238E27FC236}">
                <a16:creationId xmlns:a16="http://schemas.microsoft.com/office/drawing/2014/main" id="{9F569FC8-92A7-8CFF-22A5-F4DCC81DC096}"/>
              </a:ext>
            </a:extLst>
          </p:cNvPr>
          <p:cNvSpPr txBox="1"/>
          <p:nvPr/>
        </p:nvSpPr>
        <p:spPr>
          <a:xfrm>
            <a:off x="448711" y="4116663"/>
            <a:ext cx="4113350" cy="1477328"/>
          </a:xfrm>
          <a:prstGeom prst="rect">
            <a:avLst/>
          </a:prstGeom>
          <a:noFill/>
        </p:spPr>
        <p:txBody>
          <a:bodyPr wrap="square" rtlCol="0">
            <a:spAutoFit/>
          </a:bodyPr>
          <a:lstStyle/>
          <a:p>
            <a:pPr algn="ctr"/>
            <a:r>
              <a:rPr lang="fr-CH" dirty="0"/>
              <a:t>« La plupart des activités ont vite été complètes; nous en avons dédoublé plusieurs. Malgré cela nous avons toujours des enfants sur liste d’attente. »</a:t>
            </a:r>
          </a:p>
          <a:p>
            <a:pPr algn="r"/>
            <a:r>
              <a:rPr lang="fr-CH" b="1" i="1" dirty="0"/>
              <a:t>FriTime </a:t>
            </a:r>
            <a:r>
              <a:rPr lang="fr-CH" b="1" i="1" dirty="0" err="1"/>
              <a:t>Villaz</a:t>
            </a:r>
            <a:endParaRPr lang="fr-CH" b="1" i="1" dirty="0"/>
          </a:p>
        </p:txBody>
      </p:sp>
    </p:spTree>
    <p:extLst>
      <p:ext uri="{BB962C8B-B14F-4D97-AF65-F5344CB8AC3E}">
        <p14:creationId xmlns:p14="http://schemas.microsoft.com/office/powerpoint/2010/main" val="12373648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rallélogramme 3">
            <a:extLst>
              <a:ext uri="{FF2B5EF4-FFF2-40B4-BE49-F238E27FC236}">
                <a16:creationId xmlns:a16="http://schemas.microsoft.com/office/drawing/2014/main" id="{E76178CF-54CA-C78C-A092-0E12BAF7AA7E}"/>
              </a:ext>
            </a:extLst>
          </p:cNvPr>
          <p:cNvSpPr/>
          <p:nvPr/>
        </p:nvSpPr>
        <p:spPr>
          <a:xfrm rot="21169544">
            <a:off x="-907179" y="-899379"/>
            <a:ext cx="14073125" cy="2334163"/>
          </a:xfrm>
          <a:prstGeom prst="parallelogram">
            <a:avLst/>
          </a:prstGeom>
          <a:solidFill>
            <a:srgbClr val="D7D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dirty="0"/>
          </a:p>
        </p:txBody>
      </p:sp>
      <p:sp>
        <p:nvSpPr>
          <p:cNvPr id="5" name="Parallélogramme 4">
            <a:extLst>
              <a:ext uri="{FF2B5EF4-FFF2-40B4-BE49-F238E27FC236}">
                <a16:creationId xmlns:a16="http://schemas.microsoft.com/office/drawing/2014/main" id="{5C163899-C1C6-8F4F-8DAE-DCB5F216E3AB}"/>
              </a:ext>
            </a:extLst>
          </p:cNvPr>
          <p:cNvSpPr/>
          <p:nvPr/>
        </p:nvSpPr>
        <p:spPr>
          <a:xfrm rot="21156184">
            <a:off x="-820875" y="6044409"/>
            <a:ext cx="14073125" cy="3507806"/>
          </a:xfrm>
          <a:prstGeom prst="parallelogram">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dirty="0"/>
          </a:p>
        </p:txBody>
      </p:sp>
      <p:pic>
        <p:nvPicPr>
          <p:cNvPr id="20" name="Image 19">
            <a:extLst>
              <a:ext uri="{FF2B5EF4-FFF2-40B4-BE49-F238E27FC236}">
                <a16:creationId xmlns:a16="http://schemas.microsoft.com/office/drawing/2014/main" id="{A341C474-0F1E-6B6C-D84F-A193A0797B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06292" y="814083"/>
            <a:ext cx="490909" cy="720000"/>
          </a:xfrm>
          <a:prstGeom prst="rect">
            <a:avLst/>
          </a:prstGeom>
        </p:spPr>
      </p:pic>
      <p:pic>
        <p:nvPicPr>
          <p:cNvPr id="22" name="Image 21">
            <a:extLst>
              <a:ext uri="{FF2B5EF4-FFF2-40B4-BE49-F238E27FC236}">
                <a16:creationId xmlns:a16="http://schemas.microsoft.com/office/drawing/2014/main" id="{0BC35AD5-360D-4462-86F2-33E0208E700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642464" y="1738813"/>
            <a:ext cx="454737" cy="720000"/>
          </a:xfrm>
          <a:prstGeom prst="rect">
            <a:avLst/>
          </a:prstGeom>
        </p:spPr>
      </p:pic>
      <p:pic>
        <p:nvPicPr>
          <p:cNvPr id="24" name="Image 23">
            <a:extLst>
              <a:ext uri="{FF2B5EF4-FFF2-40B4-BE49-F238E27FC236}">
                <a16:creationId xmlns:a16="http://schemas.microsoft.com/office/drawing/2014/main" id="{44A0FB69-C27B-531E-1E0F-956692B4008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415263" y="2598904"/>
            <a:ext cx="681938" cy="720000"/>
          </a:xfrm>
          <a:prstGeom prst="rect">
            <a:avLst/>
          </a:prstGeom>
        </p:spPr>
      </p:pic>
      <p:pic>
        <p:nvPicPr>
          <p:cNvPr id="26" name="Image 25">
            <a:extLst>
              <a:ext uri="{FF2B5EF4-FFF2-40B4-BE49-F238E27FC236}">
                <a16:creationId xmlns:a16="http://schemas.microsoft.com/office/drawing/2014/main" id="{77028D7B-D7A0-B119-6654-EFF54CA3309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581319" y="3561442"/>
            <a:ext cx="489959" cy="720000"/>
          </a:xfrm>
          <a:prstGeom prst="rect">
            <a:avLst/>
          </a:prstGeom>
        </p:spPr>
      </p:pic>
      <p:pic>
        <p:nvPicPr>
          <p:cNvPr id="28" name="Image 27">
            <a:extLst>
              <a:ext uri="{FF2B5EF4-FFF2-40B4-BE49-F238E27FC236}">
                <a16:creationId xmlns:a16="http://schemas.microsoft.com/office/drawing/2014/main" id="{B705F9B9-E598-7F7B-7444-188747ACFBD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441201" y="4523981"/>
            <a:ext cx="656000" cy="720000"/>
          </a:xfrm>
          <a:prstGeom prst="rect">
            <a:avLst/>
          </a:prstGeom>
        </p:spPr>
      </p:pic>
      <p:pic>
        <p:nvPicPr>
          <p:cNvPr id="30" name="Image 29" descr="Une image contenant ciel nocturne&#10;&#10;Description générée automatiquement">
            <a:extLst>
              <a:ext uri="{FF2B5EF4-FFF2-40B4-BE49-F238E27FC236}">
                <a16:creationId xmlns:a16="http://schemas.microsoft.com/office/drawing/2014/main" id="{1279E37F-511F-1B33-2E30-CA1B1A0F9C9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3519" y="15387"/>
            <a:ext cx="2522276" cy="1887257"/>
          </a:xfrm>
          <a:prstGeom prst="rect">
            <a:avLst/>
          </a:prstGeom>
        </p:spPr>
      </p:pic>
      <p:sp>
        <p:nvSpPr>
          <p:cNvPr id="31" name="ZoneTexte 30">
            <a:extLst>
              <a:ext uri="{FF2B5EF4-FFF2-40B4-BE49-F238E27FC236}">
                <a16:creationId xmlns:a16="http://schemas.microsoft.com/office/drawing/2014/main" id="{36D7F4BA-DCBA-820F-654D-C543FC02354D}"/>
              </a:ext>
            </a:extLst>
          </p:cNvPr>
          <p:cNvSpPr txBox="1"/>
          <p:nvPr/>
        </p:nvSpPr>
        <p:spPr>
          <a:xfrm rot="21184081">
            <a:off x="2849155" y="488324"/>
            <a:ext cx="7359592" cy="830997"/>
          </a:xfrm>
          <a:prstGeom prst="rect">
            <a:avLst/>
          </a:prstGeom>
          <a:noFill/>
        </p:spPr>
        <p:txBody>
          <a:bodyPr wrap="square" rtlCol="0">
            <a:spAutoFit/>
          </a:bodyPr>
          <a:lstStyle/>
          <a:p>
            <a:r>
              <a:rPr lang="fr-CH" sz="4800" b="1" dirty="0">
                <a:latin typeface="+mj-lt"/>
              </a:rPr>
              <a:t>FriTime Piccolo</a:t>
            </a:r>
          </a:p>
        </p:txBody>
      </p:sp>
      <p:sp>
        <p:nvSpPr>
          <p:cNvPr id="8" name="Rectangle : coins arrondis 7">
            <a:extLst>
              <a:ext uri="{FF2B5EF4-FFF2-40B4-BE49-F238E27FC236}">
                <a16:creationId xmlns:a16="http://schemas.microsoft.com/office/drawing/2014/main" id="{F676B075-3098-129F-E34B-AE38099A3241}"/>
              </a:ext>
            </a:extLst>
          </p:cNvPr>
          <p:cNvSpPr/>
          <p:nvPr/>
        </p:nvSpPr>
        <p:spPr>
          <a:xfrm>
            <a:off x="2332640" y="1956571"/>
            <a:ext cx="8294472" cy="720000"/>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H" b="1" dirty="0"/>
              <a:t>Des activités d’éveil pour les tout-petits (0-6 ans) accompagnés par leurs parents</a:t>
            </a:r>
          </a:p>
        </p:txBody>
      </p:sp>
      <p:sp>
        <p:nvSpPr>
          <p:cNvPr id="10" name="Rectangle : coins arrondis 9">
            <a:extLst>
              <a:ext uri="{FF2B5EF4-FFF2-40B4-BE49-F238E27FC236}">
                <a16:creationId xmlns:a16="http://schemas.microsoft.com/office/drawing/2014/main" id="{57D28B86-C1C6-B0ED-9899-BF685ACE645E}"/>
              </a:ext>
            </a:extLst>
          </p:cNvPr>
          <p:cNvSpPr/>
          <p:nvPr/>
        </p:nvSpPr>
        <p:spPr>
          <a:xfrm>
            <a:off x="392327" y="2829934"/>
            <a:ext cx="3880625" cy="639525"/>
          </a:xfrm>
          <a:prstGeom prst="roundRect">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H" b="1" dirty="0">
                <a:solidFill>
                  <a:schemeClr val="tx1"/>
                </a:solidFill>
              </a:rPr>
              <a:t>Public cible : </a:t>
            </a:r>
          </a:p>
          <a:p>
            <a:pPr algn="ctr"/>
            <a:r>
              <a:rPr lang="fr-CH" dirty="0">
                <a:solidFill>
                  <a:schemeClr val="tx1"/>
                </a:solidFill>
              </a:rPr>
              <a:t>Toutes les communes fribourgeoises</a:t>
            </a:r>
          </a:p>
        </p:txBody>
      </p:sp>
      <p:sp>
        <p:nvSpPr>
          <p:cNvPr id="11" name="Rectangle : coins arrondis 10">
            <a:extLst>
              <a:ext uri="{FF2B5EF4-FFF2-40B4-BE49-F238E27FC236}">
                <a16:creationId xmlns:a16="http://schemas.microsoft.com/office/drawing/2014/main" id="{F919BEB0-D4D8-AED6-B84B-2EAE41A1D043}"/>
              </a:ext>
            </a:extLst>
          </p:cNvPr>
          <p:cNvSpPr/>
          <p:nvPr/>
        </p:nvSpPr>
        <p:spPr>
          <a:xfrm>
            <a:off x="6965795" y="2772042"/>
            <a:ext cx="3880625" cy="639525"/>
          </a:xfrm>
          <a:prstGeom prst="roundRect">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H" b="1" dirty="0">
                <a:solidFill>
                  <a:schemeClr val="tx1"/>
                </a:solidFill>
              </a:rPr>
              <a:t>Nombre d’activités : </a:t>
            </a:r>
          </a:p>
          <a:p>
            <a:pPr algn="ctr"/>
            <a:r>
              <a:rPr lang="fr-CH" dirty="0">
                <a:solidFill>
                  <a:schemeClr val="tx1"/>
                </a:solidFill>
              </a:rPr>
              <a:t>Min. 6 activités par année</a:t>
            </a:r>
          </a:p>
        </p:txBody>
      </p:sp>
      <p:sp>
        <p:nvSpPr>
          <p:cNvPr id="12" name="Rectangle : coins arrondis 11">
            <a:extLst>
              <a:ext uri="{FF2B5EF4-FFF2-40B4-BE49-F238E27FC236}">
                <a16:creationId xmlns:a16="http://schemas.microsoft.com/office/drawing/2014/main" id="{7D9155D4-E159-4C9A-2612-A545857CCDCC}"/>
              </a:ext>
            </a:extLst>
          </p:cNvPr>
          <p:cNvSpPr/>
          <p:nvPr/>
        </p:nvSpPr>
        <p:spPr>
          <a:xfrm>
            <a:off x="4932687" y="3594736"/>
            <a:ext cx="3880625" cy="639525"/>
          </a:xfrm>
          <a:prstGeom prst="roundRect">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H" b="1" dirty="0">
                <a:solidFill>
                  <a:schemeClr val="tx1"/>
                </a:solidFill>
              </a:rPr>
              <a:t>Bénéficiaires : </a:t>
            </a:r>
          </a:p>
          <a:p>
            <a:pPr algn="ctr"/>
            <a:r>
              <a:rPr lang="fr-CH" dirty="0">
                <a:solidFill>
                  <a:schemeClr val="tx1"/>
                </a:solidFill>
              </a:rPr>
              <a:t>0-6 ans et leurs parents</a:t>
            </a:r>
          </a:p>
        </p:txBody>
      </p:sp>
      <p:sp>
        <p:nvSpPr>
          <p:cNvPr id="13" name="Rectangle : coins arrondis 12">
            <a:extLst>
              <a:ext uri="{FF2B5EF4-FFF2-40B4-BE49-F238E27FC236}">
                <a16:creationId xmlns:a16="http://schemas.microsoft.com/office/drawing/2014/main" id="{15AFB725-191A-3AB8-097A-3F9FA5AC26F3}"/>
              </a:ext>
            </a:extLst>
          </p:cNvPr>
          <p:cNvSpPr/>
          <p:nvPr/>
        </p:nvSpPr>
        <p:spPr>
          <a:xfrm>
            <a:off x="6746487" y="4540541"/>
            <a:ext cx="3880625" cy="639525"/>
          </a:xfrm>
          <a:prstGeom prst="roundRect">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H" b="1" dirty="0">
                <a:solidFill>
                  <a:schemeClr val="tx1"/>
                </a:solidFill>
              </a:rPr>
              <a:t>Financement : </a:t>
            </a:r>
          </a:p>
          <a:p>
            <a:pPr algn="ctr"/>
            <a:r>
              <a:rPr lang="fr-CH" dirty="0">
                <a:solidFill>
                  <a:schemeClr val="tx1"/>
                </a:solidFill>
              </a:rPr>
              <a:t>Subvention unique de 2’000CHF</a:t>
            </a:r>
          </a:p>
        </p:txBody>
      </p:sp>
      <p:sp>
        <p:nvSpPr>
          <p:cNvPr id="14" name="Rectangle : coins arrondis 13">
            <a:extLst>
              <a:ext uri="{FF2B5EF4-FFF2-40B4-BE49-F238E27FC236}">
                <a16:creationId xmlns:a16="http://schemas.microsoft.com/office/drawing/2014/main" id="{33A192F2-A4BB-0E26-311B-1A1221FF77B5}"/>
              </a:ext>
            </a:extLst>
          </p:cNvPr>
          <p:cNvSpPr/>
          <p:nvPr/>
        </p:nvSpPr>
        <p:spPr>
          <a:xfrm>
            <a:off x="700773" y="3916240"/>
            <a:ext cx="3880625" cy="639525"/>
          </a:xfrm>
          <a:prstGeom prst="roundRect">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H" b="1" dirty="0">
                <a:solidFill>
                  <a:schemeClr val="tx1"/>
                </a:solidFill>
              </a:rPr>
              <a:t>Durée : </a:t>
            </a:r>
          </a:p>
          <a:p>
            <a:pPr algn="ctr"/>
            <a:r>
              <a:rPr lang="fr-CH" dirty="0">
                <a:solidFill>
                  <a:schemeClr val="tx1"/>
                </a:solidFill>
              </a:rPr>
              <a:t>2 ans consécutifs</a:t>
            </a:r>
          </a:p>
        </p:txBody>
      </p:sp>
      <p:sp>
        <p:nvSpPr>
          <p:cNvPr id="15" name="Rectangle : coins arrondis 14">
            <a:extLst>
              <a:ext uri="{FF2B5EF4-FFF2-40B4-BE49-F238E27FC236}">
                <a16:creationId xmlns:a16="http://schemas.microsoft.com/office/drawing/2014/main" id="{122A1E49-C139-EA9F-5F26-2F90E8CEA1C4}"/>
              </a:ext>
            </a:extLst>
          </p:cNvPr>
          <p:cNvSpPr/>
          <p:nvPr/>
        </p:nvSpPr>
        <p:spPr>
          <a:xfrm>
            <a:off x="-546476" y="4905924"/>
            <a:ext cx="8128254" cy="86041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H" b="1" dirty="0">
                <a:solidFill>
                  <a:schemeClr val="tx1"/>
                </a:solidFill>
              </a:rPr>
              <a:t>Objectifs pour l’Etat : </a:t>
            </a:r>
          </a:p>
          <a:p>
            <a:pPr algn="ctr"/>
            <a:r>
              <a:rPr lang="fr-CH" sz="1400" dirty="0">
                <a:solidFill>
                  <a:schemeClr val="tx1"/>
                </a:solidFill>
              </a:rPr>
              <a:t>« 1.1.2 : encouragement des activités parents-enfants au niveau local »</a:t>
            </a:r>
          </a:p>
          <a:p>
            <a:pPr algn="ctr"/>
            <a:r>
              <a:rPr lang="fr-CH" sz="1400" dirty="0">
                <a:solidFill>
                  <a:schemeClr val="tx1"/>
                </a:solidFill>
              </a:rPr>
              <a:t>« 1.2.1 : soutien aux activités d’éveil dès la naissance »</a:t>
            </a:r>
          </a:p>
          <a:p>
            <a:pPr algn="ctr"/>
            <a:r>
              <a:rPr lang="fr-CH" sz="1400" dirty="0">
                <a:solidFill>
                  <a:schemeClr val="tx1"/>
                </a:solidFill>
              </a:rPr>
              <a:t>Rendre dans le cadre de la stratégie cantonale pour la petite enfance</a:t>
            </a:r>
          </a:p>
        </p:txBody>
      </p:sp>
    </p:spTree>
    <p:extLst>
      <p:ext uri="{BB962C8B-B14F-4D97-AF65-F5344CB8AC3E}">
        <p14:creationId xmlns:p14="http://schemas.microsoft.com/office/powerpoint/2010/main" val="3612133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rallélogramme 3">
            <a:extLst>
              <a:ext uri="{FF2B5EF4-FFF2-40B4-BE49-F238E27FC236}">
                <a16:creationId xmlns:a16="http://schemas.microsoft.com/office/drawing/2014/main" id="{E76178CF-54CA-C78C-A092-0E12BAF7AA7E}"/>
              </a:ext>
            </a:extLst>
          </p:cNvPr>
          <p:cNvSpPr/>
          <p:nvPr/>
        </p:nvSpPr>
        <p:spPr>
          <a:xfrm rot="21169544">
            <a:off x="-907179" y="-899379"/>
            <a:ext cx="14073125" cy="2334163"/>
          </a:xfrm>
          <a:prstGeom prst="parallelogram">
            <a:avLst/>
          </a:prstGeom>
          <a:solidFill>
            <a:srgbClr val="D7D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dirty="0"/>
          </a:p>
        </p:txBody>
      </p:sp>
      <p:sp>
        <p:nvSpPr>
          <p:cNvPr id="5" name="Parallélogramme 4">
            <a:extLst>
              <a:ext uri="{FF2B5EF4-FFF2-40B4-BE49-F238E27FC236}">
                <a16:creationId xmlns:a16="http://schemas.microsoft.com/office/drawing/2014/main" id="{5C163899-C1C6-8F4F-8DAE-DCB5F216E3AB}"/>
              </a:ext>
            </a:extLst>
          </p:cNvPr>
          <p:cNvSpPr/>
          <p:nvPr/>
        </p:nvSpPr>
        <p:spPr>
          <a:xfrm rot="21156184">
            <a:off x="-820875" y="6044409"/>
            <a:ext cx="14073125" cy="3507806"/>
          </a:xfrm>
          <a:prstGeom prst="parallelogram">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dirty="0"/>
          </a:p>
        </p:txBody>
      </p:sp>
      <p:pic>
        <p:nvPicPr>
          <p:cNvPr id="20" name="Image 19">
            <a:extLst>
              <a:ext uri="{FF2B5EF4-FFF2-40B4-BE49-F238E27FC236}">
                <a16:creationId xmlns:a16="http://schemas.microsoft.com/office/drawing/2014/main" id="{A341C474-0F1E-6B6C-D84F-A193A0797B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06292" y="814083"/>
            <a:ext cx="490909" cy="720000"/>
          </a:xfrm>
          <a:prstGeom prst="rect">
            <a:avLst/>
          </a:prstGeom>
        </p:spPr>
      </p:pic>
      <p:pic>
        <p:nvPicPr>
          <p:cNvPr id="22" name="Image 21">
            <a:extLst>
              <a:ext uri="{FF2B5EF4-FFF2-40B4-BE49-F238E27FC236}">
                <a16:creationId xmlns:a16="http://schemas.microsoft.com/office/drawing/2014/main" id="{0BC35AD5-360D-4462-86F2-33E0208E700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642464" y="1738813"/>
            <a:ext cx="454737" cy="720000"/>
          </a:xfrm>
          <a:prstGeom prst="rect">
            <a:avLst/>
          </a:prstGeom>
        </p:spPr>
      </p:pic>
      <p:pic>
        <p:nvPicPr>
          <p:cNvPr id="24" name="Image 23">
            <a:extLst>
              <a:ext uri="{FF2B5EF4-FFF2-40B4-BE49-F238E27FC236}">
                <a16:creationId xmlns:a16="http://schemas.microsoft.com/office/drawing/2014/main" id="{44A0FB69-C27B-531E-1E0F-956692B4008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415263" y="2598904"/>
            <a:ext cx="681938" cy="720000"/>
          </a:xfrm>
          <a:prstGeom prst="rect">
            <a:avLst/>
          </a:prstGeom>
        </p:spPr>
      </p:pic>
      <p:pic>
        <p:nvPicPr>
          <p:cNvPr id="26" name="Image 25">
            <a:extLst>
              <a:ext uri="{FF2B5EF4-FFF2-40B4-BE49-F238E27FC236}">
                <a16:creationId xmlns:a16="http://schemas.microsoft.com/office/drawing/2014/main" id="{77028D7B-D7A0-B119-6654-EFF54CA3309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581319" y="3561442"/>
            <a:ext cx="489959" cy="720000"/>
          </a:xfrm>
          <a:prstGeom prst="rect">
            <a:avLst/>
          </a:prstGeom>
        </p:spPr>
      </p:pic>
      <p:pic>
        <p:nvPicPr>
          <p:cNvPr id="28" name="Image 27">
            <a:extLst>
              <a:ext uri="{FF2B5EF4-FFF2-40B4-BE49-F238E27FC236}">
                <a16:creationId xmlns:a16="http://schemas.microsoft.com/office/drawing/2014/main" id="{B705F9B9-E598-7F7B-7444-188747ACFBD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441201" y="4523981"/>
            <a:ext cx="656000" cy="720000"/>
          </a:xfrm>
          <a:prstGeom prst="rect">
            <a:avLst/>
          </a:prstGeom>
        </p:spPr>
      </p:pic>
      <p:pic>
        <p:nvPicPr>
          <p:cNvPr id="30" name="Image 29" descr="Une image contenant ciel nocturne&#10;&#10;Description générée automatiquement">
            <a:extLst>
              <a:ext uri="{FF2B5EF4-FFF2-40B4-BE49-F238E27FC236}">
                <a16:creationId xmlns:a16="http://schemas.microsoft.com/office/drawing/2014/main" id="{1279E37F-511F-1B33-2E30-CA1B1A0F9C9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3519" y="15387"/>
            <a:ext cx="2522276" cy="1887257"/>
          </a:xfrm>
          <a:prstGeom prst="rect">
            <a:avLst/>
          </a:prstGeom>
        </p:spPr>
      </p:pic>
      <p:sp>
        <p:nvSpPr>
          <p:cNvPr id="31" name="ZoneTexte 30">
            <a:extLst>
              <a:ext uri="{FF2B5EF4-FFF2-40B4-BE49-F238E27FC236}">
                <a16:creationId xmlns:a16="http://schemas.microsoft.com/office/drawing/2014/main" id="{36D7F4BA-DCBA-820F-654D-C543FC02354D}"/>
              </a:ext>
            </a:extLst>
          </p:cNvPr>
          <p:cNvSpPr txBox="1"/>
          <p:nvPr/>
        </p:nvSpPr>
        <p:spPr>
          <a:xfrm rot="21184081">
            <a:off x="2849155" y="488324"/>
            <a:ext cx="7359592" cy="830997"/>
          </a:xfrm>
          <a:prstGeom prst="rect">
            <a:avLst/>
          </a:prstGeom>
          <a:noFill/>
        </p:spPr>
        <p:txBody>
          <a:bodyPr wrap="square" rtlCol="0">
            <a:spAutoFit/>
          </a:bodyPr>
          <a:lstStyle/>
          <a:p>
            <a:r>
              <a:rPr lang="fr-CH" sz="4800" b="1" dirty="0">
                <a:latin typeface="+mj-lt"/>
              </a:rPr>
              <a:t>Ateliers de </a:t>
            </a:r>
            <a:r>
              <a:rPr lang="fr-CH" sz="4800" b="1" dirty="0" err="1">
                <a:latin typeface="+mj-lt"/>
              </a:rPr>
              <a:t>sensi</a:t>
            </a:r>
            <a:r>
              <a:rPr lang="fr-CH" sz="4800" b="1" dirty="0">
                <a:latin typeface="+mj-lt"/>
              </a:rPr>
              <a:t>-prévention</a:t>
            </a:r>
          </a:p>
        </p:txBody>
      </p:sp>
      <p:sp>
        <p:nvSpPr>
          <p:cNvPr id="2" name="ZoneTexte 1">
            <a:extLst>
              <a:ext uri="{FF2B5EF4-FFF2-40B4-BE49-F238E27FC236}">
                <a16:creationId xmlns:a16="http://schemas.microsoft.com/office/drawing/2014/main" id="{50896266-CC3A-50B0-2B2E-3D66227E1771}"/>
              </a:ext>
            </a:extLst>
          </p:cNvPr>
          <p:cNvSpPr txBox="1"/>
          <p:nvPr/>
        </p:nvSpPr>
        <p:spPr>
          <a:xfrm>
            <a:off x="1159726" y="2118593"/>
            <a:ext cx="10421592" cy="2677656"/>
          </a:xfrm>
          <a:prstGeom prst="rect">
            <a:avLst/>
          </a:prstGeom>
          <a:noFill/>
        </p:spPr>
        <p:txBody>
          <a:bodyPr wrap="square" rtlCol="0">
            <a:spAutoFit/>
          </a:bodyPr>
          <a:lstStyle/>
          <a:p>
            <a:pPr marL="285750" indent="-285750">
              <a:buFont typeface="Arial" panose="020B0604020202020204" pitchFamily="34" charset="0"/>
              <a:buChar char="•"/>
            </a:pPr>
            <a:r>
              <a:rPr lang="fr-CH" sz="2400" dirty="0"/>
              <a:t>Permettent d’aborder des thématiques sensibles avec des professionnel-le-s formé-e-s du domaine de la santé et du social</a:t>
            </a:r>
          </a:p>
          <a:p>
            <a:pPr marL="285750" indent="-285750">
              <a:buFont typeface="Arial" panose="020B0604020202020204" pitchFamily="34" charset="0"/>
              <a:buChar char="•"/>
            </a:pPr>
            <a:r>
              <a:rPr lang="fr-CH" sz="2400" dirty="0"/>
              <a:t>Organisés par des partenaires de FriTime (REPER, Noetic, La Magie de la Métamorphose, LASSO)</a:t>
            </a:r>
          </a:p>
          <a:p>
            <a:pPr marL="285750" indent="-285750">
              <a:buFont typeface="Arial" panose="020B0604020202020204" pitchFamily="34" charset="0"/>
              <a:buChar char="•"/>
            </a:pPr>
            <a:r>
              <a:rPr lang="fr-CH" sz="2400" b="0" i="0" dirty="0">
                <a:solidFill>
                  <a:srgbClr val="000000"/>
                </a:solidFill>
                <a:effectLst/>
                <a:latin typeface="inherit"/>
              </a:rPr>
              <a:t>Une activité clé en main par année qui compte dans vos 12 activités FriTime annuelles!</a:t>
            </a:r>
          </a:p>
          <a:p>
            <a:pPr marL="285750" indent="-285750">
              <a:buFont typeface="Arial" panose="020B0604020202020204" pitchFamily="34" charset="0"/>
              <a:buChar char="•"/>
            </a:pPr>
            <a:endParaRPr lang="fr-CH" sz="2400" dirty="0"/>
          </a:p>
        </p:txBody>
      </p:sp>
    </p:spTree>
    <p:extLst>
      <p:ext uri="{BB962C8B-B14F-4D97-AF65-F5344CB8AC3E}">
        <p14:creationId xmlns:p14="http://schemas.microsoft.com/office/powerpoint/2010/main" val="17550221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rallélogramme 3">
            <a:extLst>
              <a:ext uri="{FF2B5EF4-FFF2-40B4-BE49-F238E27FC236}">
                <a16:creationId xmlns:a16="http://schemas.microsoft.com/office/drawing/2014/main" id="{E76178CF-54CA-C78C-A092-0E12BAF7AA7E}"/>
              </a:ext>
            </a:extLst>
          </p:cNvPr>
          <p:cNvSpPr/>
          <p:nvPr/>
        </p:nvSpPr>
        <p:spPr>
          <a:xfrm rot="21169544">
            <a:off x="-907179" y="-899379"/>
            <a:ext cx="14073125" cy="2334163"/>
          </a:xfrm>
          <a:prstGeom prst="parallelogram">
            <a:avLst/>
          </a:prstGeom>
          <a:solidFill>
            <a:srgbClr val="D7D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dirty="0"/>
          </a:p>
        </p:txBody>
      </p:sp>
      <p:sp>
        <p:nvSpPr>
          <p:cNvPr id="5" name="Parallélogramme 4">
            <a:extLst>
              <a:ext uri="{FF2B5EF4-FFF2-40B4-BE49-F238E27FC236}">
                <a16:creationId xmlns:a16="http://schemas.microsoft.com/office/drawing/2014/main" id="{5C163899-C1C6-8F4F-8DAE-DCB5F216E3AB}"/>
              </a:ext>
            </a:extLst>
          </p:cNvPr>
          <p:cNvSpPr/>
          <p:nvPr/>
        </p:nvSpPr>
        <p:spPr>
          <a:xfrm rot="21156184">
            <a:off x="-820875" y="6044409"/>
            <a:ext cx="14073125" cy="3507806"/>
          </a:xfrm>
          <a:prstGeom prst="parallelogram">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dirty="0"/>
          </a:p>
        </p:txBody>
      </p:sp>
      <p:pic>
        <p:nvPicPr>
          <p:cNvPr id="20" name="Image 19">
            <a:extLst>
              <a:ext uri="{FF2B5EF4-FFF2-40B4-BE49-F238E27FC236}">
                <a16:creationId xmlns:a16="http://schemas.microsoft.com/office/drawing/2014/main" id="{A341C474-0F1E-6B6C-D84F-A193A0797B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06292" y="814083"/>
            <a:ext cx="490909" cy="720000"/>
          </a:xfrm>
          <a:prstGeom prst="rect">
            <a:avLst/>
          </a:prstGeom>
        </p:spPr>
      </p:pic>
      <p:pic>
        <p:nvPicPr>
          <p:cNvPr id="22" name="Image 21">
            <a:extLst>
              <a:ext uri="{FF2B5EF4-FFF2-40B4-BE49-F238E27FC236}">
                <a16:creationId xmlns:a16="http://schemas.microsoft.com/office/drawing/2014/main" id="{0BC35AD5-360D-4462-86F2-33E0208E700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642464" y="1738813"/>
            <a:ext cx="454737" cy="720000"/>
          </a:xfrm>
          <a:prstGeom prst="rect">
            <a:avLst/>
          </a:prstGeom>
        </p:spPr>
      </p:pic>
      <p:pic>
        <p:nvPicPr>
          <p:cNvPr id="24" name="Image 23">
            <a:extLst>
              <a:ext uri="{FF2B5EF4-FFF2-40B4-BE49-F238E27FC236}">
                <a16:creationId xmlns:a16="http://schemas.microsoft.com/office/drawing/2014/main" id="{44A0FB69-C27B-531E-1E0F-956692B4008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415263" y="2598904"/>
            <a:ext cx="681938" cy="720000"/>
          </a:xfrm>
          <a:prstGeom prst="rect">
            <a:avLst/>
          </a:prstGeom>
        </p:spPr>
      </p:pic>
      <p:pic>
        <p:nvPicPr>
          <p:cNvPr id="26" name="Image 25">
            <a:extLst>
              <a:ext uri="{FF2B5EF4-FFF2-40B4-BE49-F238E27FC236}">
                <a16:creationId xmlns:a16="http://schemas.microsoft.com/office/drawing/2014/main" id="{77028D7B-D7A0-B119-6654-EFF54CA3309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581319" y="3561442"/>
            <a:ext cx="489959" cy="720000"/>
          </a:xfrm>
          <a:prstGeom prst="rect">
            <a:avLst/>
          </a:prstGeom>
        </p:spPr>
      </p:pic>
      <p:pic>
        <p:nvPicPr>
          <p:cNvPr id="28" name="Image 27">
            <a:extLst>
              <a:ext uri="{FF2B5EF4-FFF2-40B4-BE49-F238E27FC236}">
                <a16:creationId xmlns:a16="http://schemas.microsoft.com/office/drawing/2014/main" id="{B705F9B9-E598-7F7B-7444-188747ACFBD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441201" y="4523981"/>
            <a:ext cx="656000" cy="720000"/>
          </a:xfrm>
          <a:prstGeom prst="rect">
            <a:avLst/>
          </a:prstGeom>
        </p:spPr>
      </p:pic>
      <p:pic>
        <p:nvPicPr>
          <p:cNvPr id="30" name="Image 29" descr="Une image contenant ciel nocturne&#10;&#10;Description générée automatiquement">
            <a:extLst>
              <a:ext uri="{FF2B5EF4-FFF2-40B4-BE49-F238E27FC236}">
                <a16:creationId xmlns:a16="http://schemas.microsoft.com/office/drawing/2014/main" id="{1279E37F-511F-1B33-2E30-CA1B1A0F9C9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3519" y="15387"/>
            <a:ext cx="2522276" cy="1887257"/>
          </a:xfrm>
          <a:prstGeom prst="rect">
            <a:avLst/>
          </a:prstGeom>
        </p:spPr>
      </p:pic>
      <p:sp>
        <p:nvSpPr>
          <p:cNvPr id="3" name="ZoneTexte 2">
            <a:extLst>
              <a:ext uri="{FF2B5EF4-FFF2-40B4-BE49-F238E27FC236}">
                <a16:creationId xmlns:a16="http://schemas.microsoft.com/office/drawing/2014/main" id="{175C50C7-6FFD-F93B-DD3B-F7E24CE69454}"/>
              </a:ext>
            </a:extLst>
          </p:cNvPr>
          <p:cNvSpPr txBox="1"/>
          <p:nvPr/>
        </p:nvSpPr>
        <p:spPr>
          <a:xfrm>
            <a:off x="1375246" y="2058039"/>
            <a:ext cx="9500839" cy="2746906"/>
          </a:xfrm>
          <a:prstGeom prst="rect">
            <a:avLst/>
          </a:prstGeom>
          <a:noFill/>
        </p:spPr>
        <p:txBody>
          <a:bodyPr wrap="square" rtlCol="0">
            <a:spAutoFit/>
          </a:bodyPr>
          <a:lstStyle/>
          <a:p>
            <a:pPr algn="ctr">
              <a:lnSpc>
                <a:spcPct val="150000"/>
              </a:lnSpc>
            </a:pPr>
            <a:r>
              <a:rPr lang="fr-CH" sz="6000" dirty="0">
                <a:latin typeface="Lucida Handwriting" panose="03010101010101010101" pitchFamily="66" charset="0"/>
              </a:rPr>
              <a:t>Et tout ça, </a:t>
            </a:r>
          </a:p>
          <a:p>
            <a:pPr algn="ctr">
              <a:lnSpc>
                <a:spcPct val="150000"/>
              </a:lnSpc>
            </a:pPr>
            <a:r>
              <a:rPr lang="fr-CH" sz="6000" dirty="0">
                <a:latin typeface="Lucida Handwriting" panose="03010101010101010101" pitchFamily="66" charset="0"/>
              </a:rPr>
              <a:t>ça apporte quoi ?</a:t>
            </a:r>
          </a:p>
        </p:txBody>
      </p:sp>
    </p:spTree>
    <p:extLst>
      <p:ext uri="{BB962C8B-B14F-4D97-AF65-F5344CB8AC3E}">
        <p14:creationId xmlns:p14="http://schemas.microsoft.com/office/powerpoint/2010/main" val="15471609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rallélogramme 3">
            <a:extLst>
              <a:ext uri="{FF2B5EF4-FFF2-40B4-BE49-F238E27FC236}">
                <a16:creationId xmlns:a16="http://schemas.microsoft.com/office/drawing/2014/main" id="{E76178CF-54CA-C78C-A092-0E12BAF7AA7E}"/>
              </a:ext>
            </a:extLst>
          </p:cNvPr>
          <p:cNvSpPr/>
          <p:nvPr/>
        </p:nvSpPr>
        <p:spPr>
          <a:xfrm rot="21169544">
            <a:off x="-907179" y="-899379"/>
            <a:ext cx="14073125" cy="2334163"/>
          </a:xfrm>
          <a:prstGeom prst="parallelogram">
            <a:avLst/>
          </a:prstGeom>
          <a:solidFill>
            <a:srgbClr val="D7D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dirty="0"/>
          </a:p>
        </p:txBody>
      </p:sp>
      <p:sp>
        <p:nvSpPr>
          <p:cNvPr id="5" name="Parallélogramme 4">
            <a:extLst>
              <a:ext uri="{FF2B5EF4-FFF2-40B4-BE49-F238E27FC236}">
                <a16:creationId xmlns:a16="http://schemas.microsoft.com/office/drawing/2014/main" id="{5C163899-C1C6-8F4F-8DAE-DCB5F216E3AB}"/>
              </a:ext>
            </a:extLst>
          </p:cNvPr>
          <p:cNvSpPr/>
          <p:nvPr/>
        </p:nvSpPr>
        <p:spPr>
          <a:xfrm rot="21156184">
            <a:off x="-820875" y="6044409"/>
            <a:ext cx="14073125" cy="3507806"/>
          </a:xfrm>
          <a:prstGeom prst="parallelogram">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dirty="0"/>
          </a:p>
        </p:txBody>
      </p:sp>
      <p:pic>
        <p:nvPicPr>
          <p:cNvPr id="20" name="Image 19">
            <a:extLst>
              <a:ext uri="{FF2B5EF4-FFF2-40B4-BE49-F238E27FC236}">
                <a16:creationId xmlns:a16="http://schemas.microsoft.com/office/drawing/2014/main" id="{A341C474-0F1E-6B6C-D84F-A193A0797B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06292" y="814083"/>
            <a:ext cx="490909" cy="720000"/>
          </a:xfrm>
          <a:prstGeom prst="rect">
            <a:avLst/>
          </a:prstGeom>
        </p:spPr>
      </p:pic>
      <p:pic>
        <p:nvPicPr>
          <p:cNvPr id="22" name="Image 21">
            <a:extLst>
              <a:ext uri="{FF2B5EF4-FFF2-40B4-BE49-F238E27FC236}">
                <a16:creationId xmlns:a16="http://schemas.microsoft.com/office/drawing/2014/main" id="{0BC35AD5-360D-4462-86F2-33E0208E700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642464" y="1738813"/>
            <a:ext cx="454737" cy="720000"/>
          </a:xfrm>
          <a:prstGeom prst="rect">
            <a:avLst/>
          </a:prstGeom>
        </p:spPr>
      </p:pic>
      <p:pic>
        <p:nvPicPr>
          <p:cNvPr id="24" name="Image 23">
            <a:extLst>
              <a:ext uri="{FF2B5EF4-FFF2-40B4-BE49-F238E27FC236}">
                <a16:creationId xmlns:a16="http://schemas.microsoft.com/office/drawing/2014/main" id="{44A0FB69-C27B-531E-1E0F-956692B4008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415263" y="2598904"/>
            <a:ext cx="681938" cy="720000"/>
          </a:xfrm>
          <a:prstGeom prst="rect">
            <a:avLst/>
          </a:prstGeom>
        </p:spPr>
      </p:pic>
      <p:pic>
        <p:nvPicPr>
          <p:cNvPr id="26" name="Image 25">
            <a:extLst>
              <a:ext uri="{FF2B5EF4-FFF2-40B4-BE49-F238E27FC236}">
                <a16:creationId xmlns:a16="http://schemas.microsoft.com/office/drawing/2014/main" id="{77028D7B-D7A0-B119-6654-EFF54CA3309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581319" y="3561442"/>
            <a:ext cx="489959" cy="720000"/>
          </a:xfrm>
          <a:prstGeom prst="rect">
            <a:avLst/>
          </a:prstGeom>
        </p:spPr>
      </p:pic>
      <p:pic>
        <p:nvPicPr>
          <p:cNvPr id="28" name="Image 27">
            <a:extLst>
              <a:ext uri="{FF2B5EF4-FFF2-40B4-BE49-F238E27FC236}">
                <a16:creationId xmlns:a16="http://schemas.microsoft.com/office/drawing/2014/main" id="{B705F9B9-E598-7F7B-7444-188747ACFBD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441201" y="4523981"/>
            <a:ext cx="656000" cy="720000"/>
          </a:xfrm>
          <a:prstGeom prst="rect">
            <a:avLst/>
          </a:prstGeom>
        </p:spPr>
      </p:pic>
      <p:pic>
        <p:nvPicPr>
          <p:cNvPr id="30" name="Image 29" descr="Une image contenant ciel nocturne&#10;&#10;Description générée automatiquement">
            <a:extLst>
              <a:ext uri="{FF2B5EF4-FFF2-40B4-BE49-F238E27FC236}">
                <a16:creationId xmlns:a16="http://schemas.microsoft.com/office/drawing/2014/main" id="{1279E37F-511F-1B33-2E30-CA1B1A0F9C9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3519" y="15387"/>
            <a:ext cx="2522276" cy="1887257"/>
          </a:xfrm>
          <a:prstGeom prst="rect">
            <a:avLst/>
          </a:prstGeom>
        </p:spPr>
      </p:pic>
      <p:sp>
        <p:nvSpPr>
          <p:cNvPr id="31" name="ZoneTexte 30">
            <a:extLst>
              <a:ext uri="{FF2B5EF4-FFF2-40B4-BE49-F238E27FC236}">
                <a16:creationId xmlns:a16="http://schemas.microsoft.com/office/drawing/2014/main" id="{36D7F4BA-DCBA-820F-654D-C543FC02354D}"/>
              </a:ext>
            </a:extLst>
          </p:cNvPr>
          <p:cNvSpPr txBox="1"/>
          <p:nvPr/>
        </p:nvSpPr>
        <p:spPr>
          <a:xfrm rot="21184081">
            <a:off x="2849155" y="488324"/>
            <a:ext cx="7359592" cy="830997"/>
          </a:xfrm>
          <a:prstGeom prst="rect">
            <a:avLst/>
          </a:prstGeom>
          <a:noFill/>
        </p:spPr>
        <p:txBody>
          <a:bodyPr wrap="square" rtlCol="0">
            <a:spAutoFit/>
          </a:bodyPr>
          <a:lstStyle/>
          <a:p>
            <a:r>
              <a:rPr lang="fr-CH" sz="4800" b="1" dirty="0">
                <a:latin typeface="+mj-lt"/>
              </a:rPr>
              <a:t>Avantages pour la jeunesse</a:t>
            </a:r>
          </a:p>
        </p:txBody>
      </p:sp>
      <p:sp>
        <p:nvSpPr>
          <p:cNvPr id="29" name="Rectangle : coins arrondis 28">
            <a:extLst>
              <a:ext uri="{FF2B5EF4-FFF2-40B4-BE49-F238E27FC236}">
                <a16:creationId xmlns:a16="http://schemas.microsoft.com/office/drawing/2014/main" id="{6E118777-9909-EC34-172D-2B4D6E44B5EF}"/>
              </a:ext>
            </a:extLst>
          </p:cNvPr>
          <p:cNvSpPr/>
          <p:nvPr/>
        </p:nvSpPr>
        <p:spPr>
          <a:xfrm>
            <a:off x="841970" y="2164639"/>
            <a:ext cx="4282289" cy="516048"/>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H" sz="1600" dirty="0">
                <a:solidFill>
                  <a:schemeClr val="tx1"/>
                </a:solidFill>
              </a:rPr>
              <a:t>Renforcement du bien-être, de l’épanouissement et amélioration qualité de vie</a:t>
            </a:r>
          </a:p>
        </p:txBody>
      </p:sp>
      <p:sp>
        <p:nvSpPr>
          <p:cNvPr id="32" name="Rectangle : coins arrondis 31">
            <a:extLst>
              <a:ext uri="{FF2B5EF4-FFF2-40B4-BE49-F238E27FC236}">
                <a16:creationId xmlns:a16="http://schemas.microsoft.com/office/drawing/2014/main" id="{00E788D6-5638-0B2E-86A5-1467C512D303}"/>
              </a:ext>
            </a:extLst>
          </p:cNvPr>
          <p:cNvSpPr/>
          <p:nvPr/>
        </p:nvSpPr>
        <p:spPr>
          <a:xfrm>
            <a:off x="841970" y="2985686"/>
            <a:ext cx="4282289" cy="516048"/>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H" sz="1600" dirty="0">
                <a:solidFill>
                  <a:schemeClr val="tx1"/>
                </a:solidFill>
              </a:rPr>
              <a:t>Moments de plaisir entre amis dans la pratique d’une activité sportive, culturelle ou artistique</a:t>
            </a:r>
          </a:p>
        </p:txBody>
      </p:sp>
      <p:sp>
        <p:nvSpPr>
          <p:cNvPr id="33" name="Rectangle : coins arrondis 32">
            <a:extLst>
              <a:ext uri="{FF2B5EF4-FFF2-40B4-BE49-F238E27FC236}">
                <a16:creationId xmlns:a16="http://schemas.microsoft.com/office/drawing/2014/main" id="{A1EAAF3D-D8FE-00F3-5659-1CC836F8AB8F}"/>
              </a:ext>
            </a:extLst>
          </p:cNvPr>
          <p:cNvSpPr/>
          <p:nvPr/>
        </p:nvSpPr>
        <p:spPr>
          <a:xfrm>
            <a:off x="841970" y="3811369"/>
            <a:ext cx="4282289" cy="516048"/>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H" sz="1600" dirty="0">
                <a:solidFill>
                  <a:schemeClr val="tx1"/>
                </a:solidFill>
              </a:rPr>
              <a:t>Accès facilité aux activités de loisirs : liberté de participation, horaires élargis et proximité géo.</a:t>
            </a:r>
          </a:p>
        </p:txBody>
      </p:sp>
      <p:sp>
        <p:nvSpPr>
          <p:cNvPr id="34" name="Rectangle : coins arrondis 33">
            <a:extLst>
              <a:ext uri="{FF2B5EF4-FFF2-40B4-BE49-F238E27FC236}">
                <a16:creationId xmlns:a16="http://schemas.microsoft.com/office/drawing/2014/main" id="{C2F0890C-FD1A-3D54-B805-4DF3DE70F3AB}"/>
              </a:ext>
            </a:extLst>
          </p:cNvPr>
          <p:cNvSpPr/>
          <p:nvPr/>
        </p:nvSpPr>
        <p:spPr>
          <a:xfrm>
            <a:off x="841970" y="4637052"/>
            <a:ext cx="4282289" cy="516048"/>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H" sz="1600" dirty="0">
                <a:solidFill>
                  <a:schemeClr val="tx1"/>
                </a:solidFill>
              </a:rPr>
              <a:t>Vue d’ensemble des différentes offres de loisirs disponibles dans la commune</a:t>
            </a:r>
          </a:p>
        </p:txBody>
      </p:sp>
      <p:sp>
        <p:nvSpPr>
          <p:cNvPr id="39" name="Rectangle : coins arrondis 38">
            <a:extLst>
              <a:ext uri="{FF2B5EF4-FFF2-40B4-BE49-F238E27FC236}">
                <a16:creationId xmlns:a16="http://schemas.microsoft.com/office/drawing/2014/main" id="{1FA85A85-D1F2-C15E-7AED-949CFA738961}"/>
              </a:ext>
            </a:extLst>
          </p:cNvPr>
          <p:cNvSpPr/>
          <p:nvPr/>
        </p:nvSpPr>
        <p:spPr>
          <a:xfrm>
            <a:off x="841969" y="5462735"/>
            <a:ext cx="4282289" cy="516048"/>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H" sz="1600" dirty="0">
                <a:solidFill>
                  <a:schemeClr val="tx1"/>
                </a:solidFill>
              </a:rPr>
              <a:t>Intégration sociale et soutien indirect à l’insertion professionnelle</a:t>
            </a:r>
          </a:p>
        </p:txBody>
      </p:sp>
      <p:sp>
        <p:nvSpPr>
          <p:cNvPr id="40" name="Rectangle : coins arrondis 39">
            <a:extLst>
              <a:ext uri="{FF2B5EF4-FFF2-40B4-BE49-F238E27FC236}">
                <a16:creationId xmlns:a16="http://schemas.microsoft.com/office/drawing/2014/main" id="{75DEFF41-DBC7-4BA9-8292-7EEA76A2274B}"/>
              </a:ext>
            </a:extLst>
          </p:cNvPr>
          <p:cNvSpPr/>
          <p:nvPr/>
        </p:nvSpPr>
        <p:spPr>
          <a:xfrm>
            <a:off x="5921652" y="1640861"/>
            <a:ext cx="4282289" cy="516048"/>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H" sz="1600" dirty="0">
                <a:solidFill>
                  <a:schemeClr val="tx1"/>
                </a:solidFill>
              </a:rPr>
              <a:t>Responsabilisation et participation des jeunes dans l’organisation</a:t>
            </a:r>
          </a:p>
        </p:txBody>
      </p:sp>
      <p:sp>
        <p:nvSpPr>
          <p:cNvPr id="41" name="Rectangle : coins arrondis 40">
            <a:extLst>
              <a:ext uri="{FF2B5EF4-FFF2-40B4-BE49-F238E27FC236}">
                <a16:creationId xmlns:a16="http://schemas.microsoft.com/office/drawing/2014/main" id="{24FC0B46-5168-0590-E6D9-697272A40AD1}"/>
              </a:ext>
            </a:extLst>
          </p:cNvPr>
          <p:cNvSpPr/>
          <p:nvPr/>
        </p:nvSpPr>
        <p:spPr>
          <a:xfrm>
            <a:off x="5921652" y="2461908"/>
            <a:ext cx="4282289" cy="516048"/>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H" sz="1600" dirty="0">
                <a:solidFill>
                  <a:schemeClr val="tx1"/>
                </a:solidFill>
              </a:rPr>
              <a:t>Découverte de nouvelles activités sportives, culturelles et artistiques</a:t>
            </a:r>
          </a:p>
        </p:txBody>
      </p:sp>
      <p:sp>
        <p:nvSpPr>
          <p:cNvPr id="42" name="Rectangle : coins arrondis 41">
            <a:extLst>
              <a:ext uri="{FF2B5EF4-FFF2-40B4-BE49-F238E27FC236}">
                <a16:creationId xmlns:a16="http://schemas.microsoft.com/office/drawing/2014/main" id="{FBBD33DB-4912-8B71-8192-03A8EA3D3D82}"/>
              </a:ext>
            </a:extLst>
          </p:cNvPr>
          <p:cNvSpPr/>
          <p:nvPr/>
        </p:nvSpPr>
        <p:spPr>
          <a:xfrm>
            <a:off x="5921652" y="3287591"/>
            <a:ext cx="4282289" cy="516048"/>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H" sz="1600" dirty="0">
                <a:solidFill>
                  <a:schemeClr val="tx1"/>
                </a:solidFill>
              </a:rPr>
              <a:t>Acquisition de nouvelles compétences motrices, physiques, cognitives et sociales</a:t>
            </a:r>
          </a:p>
        </p:txBody>
      </p:sp>
      <p:sp>
        <p:nvSpPr>
          <p:cNvPr id="43" name="Rectangle : coins arrondis 42">
            <a:extLst>
              <a:ext uri="{FF2B5EF4-FFF2-40B4-BE49-F238E27FC236}">
                <a16:creationId xmlns:a16="http://schemas.microsoft.com/office/drawing/2014/main" id="{B607C26B-E73D-DD4E-61C2-8AE3B9DD5253}"/>
              </a:ext>
            </a:extLst>
          </p:cNvPr>
          <p:cNvSpPr/>
          <p:nvPr/>
        </p:nvSpPr>
        <p:spPr>
          <a:xfrm>
            <a:off x="5921652" y="4113274"/>
            <a:ext cx="4282289" cy="516048"/>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H" sz="1600" dirty="0">
                <a:solidFill>
                  <a:schemeClr val="tx1"/>
                </a:solidFill>
              </a:rPr>
              <a:t>Apprentissage de la vie de groupe à travers les échanges et les rencontres</a:t>
            </a:r>
          </a:p>
        </p:txBody>
      </p:sp>
      <p:sp>
        <p:nvSpPr>
          <p:cNvPr id="44" name="Rectangle : coins arrondis 43">
            <a:extLst>
              <a:ext uri="{FF2B5EF4-FFF2-40B4-BE49-F238E27FC236}">
                <a16:creationId xmlns:a16="http://schemas.microsoft.com/office/drawing/2014/main" id="{0CCCA516-3E8F-1FFF-7B42-117811C709AD}"/>
              </a:ext>
            </a:extLst>
          </p:cNvPr>
          <p:cNvSpPr/>
          <p:nvPr/>
        </p:nvSpPr>
        <p:spPr>
          <a:xfrm>
            <a:off x="5921651" y="4938957"/>
            <a:ext cx="4282289" cy="516048"/>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H" sz="1600" dirty="0">
                <a:solidFill>
                  <a:schemeClr val="tx1"/>
                </a:solidFill>
              </a:rPr>
              <a:t>Promeut un accès équitable aux loisirs</a:t>
            </a:r>
          </a:p>
        </p:txBody>
      </p:sp>
      <p:grpSp>
        <p:nvGrpSpPr>
          <p:cNvPr id="9" name="Groupe 8">
            <a:extLst>
              <a:ext uri="{FF2B5EF4-FFF2-40B4-BE49-F238E27FC236}">
                <a16:creationId xmlns:a16="http://schemas.microsoft.com/office/drawing/2014/main" id="{4AC7CA41-2BBB-32A5-312C-94B94EE62FFF}"/>
              </a:ext>
            </a:extLst>
          </p:cNvPr>
          <p:cNvGrpSpPr/>
          <p:nvPr/>
        </p:nvGrpSpPr>
        <p:grpSpPr>
          <a:xfrm>
            <a:off x="5026060" y="2170531"/>
            <a:ext cx="579863" cy="511960"/>
            <a:chOff x="5026060" y="2170531"/>
            <a:chExt cx="579863" cy="511960"/>
          </a:xfrm>
        </p:grpSpPr>
        <p:sp>
          <p:nvSpPr>
            <p:cNvPr id="2" name="Ellipse 1">
              <a:extLst>
                <a:ext uri="{FF2B5EF4-FFF2-40B4-BE49-F238E27FC236}">
                  <a16:creationId xmlns:a16="http://schemas.microsoft.com/office/drawing/2014/main" id="{76C98D8F-90DD-8852-F69D-8F7C511644D6}"/>
                </a:ext>
              </a:extLst>
            </p:cNvPr>
            <p:cNvSpPr/>
            <p:nvPr/>
          </p:nvSpPr>
          <p:spPr>
            <a:xfrm>
              <a:off x="5026060" y="2170531"/>
              <a:ext cx="579863" cy="511960"/>
            </a:xfrm>
            <a:prstGeom prst="ellipse">
              <a:avLst/>
            </a:prstGeom>
            <a:solidFill>
              <a:srgbClr val="D7D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dirty="0"/>
            </a:p>
          </p:txBody>
        </p:sp>
        <p:pic>
          <p:nvPicPr>
            <p:cNvPr id="8" name="Image 7" descr="Une image contenant ustensiles de cuisine&#10;&#10;Description générée automatiquement">
              <a:extLst>
                <a:ext uri="{FF2B5EF4-FFF2-40B4-BE49-F238E27FC236}">
                  <a16:creationId xmlns:a16="http://schemas.microsoft.com/office/drawing/2014/main" id="{5983DE7E-5E3B-25B1-3AED-D993707D80E8}"/>
                </a:ext>
              </a:extLst>
            </p:cNvPr>
            <p:cNvPicPr>
              <a:picLocks noChangeAspect="1"/>
            </p:cNvPicPr>
            <p:nvPr/>
          </p:nvPicPr>
          <p:blipFill rotWithShape="1">
            <a:blip r:embed="rId9">
              <a:extLst>
                <a:ext uri="{BEBA8EAE-BF5A-486C-A8C5-ECC9F3942E4B}">
                  <a14:imgProps xmlns:a14="http://schemas.microsoft.com/office/drawing/2010/main">
                    <a14:imgLayer r:embed="rId10">
                      <a14:imgEffect>
                        <a14:backgroundRemoval t="7407" b="90000" l="10000" r="90000">
                          <a14:foregroundMark x1="47889" y1="8889" x2="52444" y2="7407"/>
                        </a14:backgroundRemoval>
                      </a14:imgEffect>
                    </a14:imgLayer>
                  </a14:imgProps>
                </a:ext>
                <a:ext uri="{28A0092B-C50C-407E-A947-70E740481C1C}">
                  <a14:useLocalDpi xmlns:a14="http://schemas.microsoft.com/office/drawing/2010/main" val="0"/>
                </a:ext>
              </a:extLst>
            </a:blip>
            <a:srcRect l="23984" r="24114"/>
            <a:stretch/>
          </p:blipFill>
          <p:spPr>
            <a:xfrm>
              <a:off x="5150620" y="2208362"/>
              <a:ext cx="330742" cy="382343"/>
            </a:xfrm>
            <a:prstGeom prst="rect">
              <a:avLst/>
            </a:prstGeom>
          </p:spPr>
        </p:pic>
      </p:grpSp>
      <p:grpSp>
        <p:nvGrpSpPr>
          <p:cNvPr id="10" name="Groupe 9">
            <a:extLst>
              <a:ext uri="{FF2B5EF4-FFF2-40B4-BE49-F238E27FC236}">
                <a16:creationId xmlns:a16="http://schemas.microsoft.com/office/drawing/2014/main" id="{0D27A5ED-7ACE-84EE-7937-7B5E28D92B19}"/>
              </a:ext>
            </a:extLst>
          </p:cNvPr>
          <p:cNvGrpSpPr/>
          <p:nvPr/>
        </p:nvGrpSpPr>
        <p:grpSpPr>
          <a:xfrm>
            <a:off x="5026060" y="3018076"/>
            <a:ext cx="579863" cy="511960"/>
            <a:chOff x="5026060" y="2170531"/>
            <a:chExt cx="579863" cy="511960"/>
          </a:xfrm>
        </p:grpSpPr>
        <p:sp>
          <p:nvSpPr>
            <p:cNvPr id="11" name="Ellipse 10">
              <a:extLst>
                <a:ext uri="{FF2B5EF4-FFF2-40B4-BE49-F238E27FC236}">
                  <a16:creationId xmlns:a16="http://schemas.microsoft.com/office/drawing/2014/main" id="{543ED17E-6AC5-FE66-B447-1A970AA21C2D}"/>
                </a:ext>
              </a:extLst>
            </p:cNvPr>
            <p:cNvSpPr/>
            <p:nvPr/>
          </p:nvSpPr>
          <p:spPr>
            <a:xfrm>
              <a:off x="5026060" y="2170531"/>
              <a:ext cx="579863" cy="511960"/>
            </a:xfrm>
            <a:prstGeom prst="ellipse">
              <a:avLst/>
            </a:prstGeom>
            <a:solidFill>
              <a:srgbClr val="D7D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dirty="0"/>
            </a:p>
          </p:txBody>
        </p:sp>
        <p:pic>
          <p:nvPicPr>
            <p:cNvPr id="12" name="Image 11" descr="Une image contenant ustensiles de cuisine&#10;&#10;Description générée automatiquement">
              <a:extLst>
                <a:ext uri="{FF2B5EF4-FFF2-40B4-BE49-F238E27FC236}">
                  <a16:creationId xmlns:a16="http://schemas.microsoft.com/office/drawing/2014/main" id="{02B5FAA3-F244-6619-BC9A-2521CE6FACF1}"/>
                </a:ext>
              </a:extLst>
            </p:cNvPr>
            <p:cNvPicPr>
              <a:picLocks noChangeAspect="1"/>
            </p:cNvPicPr>
            <p:nvPr/>
          </p:nvPicPr>
          <p:blipFill rotWithShape="1">
            <a:blip r:embed="rId9">
              <a:extLst>
                <a:ext uri="{BEBA8EAE-BF5A-486C-A8C5-ECC9F3942E4B}">
                  <a14:imgProps xmlns:a14="http://schemas.microsoft.com/office/drawing/2010/main">
                    <a14:imgLayer r:embed="rId10">
                      <a14:imgEffect>
                        <a14:backgroundRemoval t="7407" b="90000" l="10000" r="90000">
                          <a14:foregroundMark x1="47889" y1="8889" x2="52444" y2="7407"/>
                        </a14:backgroundRemoval>
                      </a14:imgEffect>
                    </a14:imgLayer>
                  </a14:imgProps>
                </a:ext>
                <a:ext uri="{28A0092B-C50C-407E-A947-70E740481C1C}">
                  <a14:useLocalDpi xmlns:a14="http://schemas.microsoft.com/office/drawing/2010/main" val="0"/>
                </a:ext>
              </a:extLst>
            </a:blip>
            <a:srcRect l="23984" r="24114"/>
            <a:stretch/>
          </p:blipFill>
          <p:spPr>
            <a:xfrm>
              <a:off x="5150620" y="2208362"/>
              <a:ext cx="330742" cy="382343"/>
            </a:xfrm>
            <a:prstGeom prst="rect">
              <a:avLst/>
            </a:prstGeom>
          </p:spPr>
        </p:pic>
      </p:grpSp>
      <p:grpSp>
        <p:nvGrpSpPr>
          <p:cNvPr id="13" name="Groupe 12">
            <a:extLst>
              <a:ext uri="{FF2B5EF4-FFF2-40B4-BE49-F238E27FC236}">
                <a16:creationId xmlns:a16="http://schemas.microsoft.com/office/drawing/2014/main" id="{3C175C4C-7A99-3948-0E33-DCA861E7A874}"/>
              </a:ext>
            </a:extLst>
          </p:cNvPr>
          <p:cNvGrpSpPr/>
          <p:nvPr/>
        </p:nvGrpSpPr>
        <p:grpSpPr>
          <a:xfrm>
            <a:off x="5026060" y="3806733"/>
            <a:ext cx="579863" cy="511960"/>
            <a:chOff x="5026060" y="2170531"/>
            <a:chExt cx="579863" cy="511960"/>
          </a:xfrm>
        </p:grpSpPr>
        <p:sp>
          <p:nvSpPr>
            <p:cNvPr id="14" name="Ellipse 13">
              <a:extLst>
                <a:ext uri="{FF2B5EF4-FFF2-40B4-BE49-F238E27FC236}">
                  <a16:creationId xmlns:a16="http://schemas.microsoft.com/office/drawing/2014/main" id="{B9396823-0262-7EF3-1BF2-3A98F3EF2056}"/>
                </a:ext>
              </a:extLst>
            </p:cNvPr>
            <p:cNvSpPr/>
            <p:nvPr/>
          </p:nvSpPr>
          <p:spPr>
            <a:xfrm>
              <a:off x="5026060" y="2170531"/>
              <a:ext cx="579863" cy="511960"/>
            </a:xfrm>
            <a:prstGeom prst="ellipse">
              <a:avLst/>
            </a:prstGeom>
            <a:solidFill>
              <a:srgbClr val="D7D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dirty="0"/>
            </a:p>
          </p:txBody>
        </p:sp>
        <p:pic>
          <p:nvPicPr>
            <p:cNvPr id="15" name="Image 14" descr="Une image contenant ustensiles de cuisine&#10;&#10;Description générée automatiquement">
              <a:extLst>
                <a:ext uri="{FF2B5EF4-FFF2-40B4-BE49-F238E27FC236}">
                  <a16:creationId xmlns:a16="http://schemas.microsoft.com/office/drawing/2014/main" id="{08BD7446-F9CD-515C-9C61-AB54B79BA2F4}"/>
                </a:ext>
              </a:extLst>
            </p:cNvPr>
            <p:cNvPicPr>
              <a:picLocks noChangeAspect="1"/>
            </p:cNvPicPr>
            <p:nvPr/>
          </p:nvPicPr>
          <p:blipFill rotWithShape="1">
            <a:blip r:embed="rId9">
              <a:extLst>
                <a:ext uri="{BEBA8EAE-BF5A-486C-A8C5-ECC9F3942E4B}">
                  <a14:imgProps xmlns:a14="http://schemas.microsoft.com/office/drawing/2010/main">
                    <a14:imgLayer r:embed="rId10">
                      <a14:imgEffect>
                        <a14:backgroundRemoval t="7407" b="90000" l="10000" r="90000">
                          <a14:foregroundMark x1="47889" y1="8889" x2="52444" y2="7407"/>
                        </a14:backgroundRemoval>
                      </a14:imgEffect>
                    </a14:imgLayer>
                  </a14:imgProps>
                </a:ext>
                <a:ext uri="{28A0092B-C50C-407E-A947-70E740481C1C}">
                  <a14:useLocalDpi xmlns:a14="http://schemas.microsoft.com/office/drawing/2010/main" val="0"/>
                </a:ext>
              </a:extLst>
            </a:blip>
            <a:srcRect l="23984" r="24114"/>
            <a:stretch/>
          </p:blipFill>
          <p:spPr>
            <a:xfrm>
              <a:off x="5150620" y="2208362"/>
              <a:ext cx="330742" cy="382343"/>
            </a:xfrm>
            <a:prstGeom prst="rect">
              <a:avLst/>
            </a:prstGeom>
          </p:spPr>
        </p:pic>
      </p:grpSp>
      <p:grpSp>
        <p:nvGrpSpPr>
          <p:cNvPr id="16" name="Groupe 15">
            <a:extLst>
              <a:ext uri="{FF2B5EF4-FFF2-40B4-BE49-F238E27FC236}">
                <a16:creationId xmlns:a16="http://schemas.microsoft.com/office/drawing/2014/main" id="{4B283104-9342-97CD-1F65-DE1EFEFC28D7}"/>
              </a:ext>
            </a:extLst>
          </p:cNvPr>
          <p:cNvGrpSpPr/>
          <p:nvPr/>
        </p:nvGrpSpPr>
        <p:grpSpPr>
          <a:xfrm>
            <a:off x="5011282" y="4623517"/>
            <a:ext cx="579863" cy="511960"/>
            <a:chOff x="5026060" y="2170531"/>
            <a:chExt cx="579863" cy="511960"/>
          </a:xfrm>
        </p:grpSpPr>
        <p:sp>
          <p:nvSpPr>
            <p:cNvPr id="17" name="Ellipse 16">
              <a:extLst>
                <a:ext uri="{FF2B5EF4-FFF2-40B4-BE49-F238E27FC236}">
                  <a16:creationId xmlns:a16="http://schemas.microsoft.com/office/drawing/2014/main" id="{2F1F762F-6829-68E1-3A10-6E4A85675275}"/>
                </a:ext>
              </a:extLst>
            </p:cNvPr>
            <p:cNvSpPr/>
            <p:nvPr/>
          </p:nvSpPr>
          <p:spPr>
            <a:xfrm>
              <a:off x="5026060" y="2170531"/>
              <a:ext cx="579863" cy="511960"/>
            </a:xfrm>
            <a:prstGeom prst="ellipse">
              <a:avLst/>
            </a:prstGeom>
            <a:solidFill>
              <a:srgbClr val="D7D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dirty="0"/>
            </a:p>
          </p:txBody>
        </p:sp>
        <p:pic>
          <p:nvPicPr>
            <p:cNvPr id="18" name="Image 17" descr="Une image contenant ustensiles de cuisine&#10;&#10;Description générée automatiquement">
              <a:extLst>
                <a:ext uri="{FF2B5EF4-FFF2-40B4-BE49-F238E27FC236}">
                  <a16:creationId xmlns:a16="http://schemas.microsoft.com/office/drawing/2014/main" id="{28428931-7066-0540-263E-7DD36B7CFAFB}"/>
                </a:ext>
              </a:extLst>
            </p:cNvPr>
            <p:cNvPicPr>
              <a:picLocks noChangeAspect="1"/>
            </p:cNvPicPr>
            <p:nvPr/>
          </p:nvPicPr>
          <p:blipFill rotWithShape="1">
            <a:blip r:embed="rId9">
              <a:extLst>
                <a:ext uri="{BEBA8EAE-BF5A-486C-A8C5-ECC9F3942E4B}">
                  <a14:imgProps xmlns:a14="http://schemas.microsoft.com/office/drawing/2010/main">
                    <a14:imgLayer r:embed="rId10">
                      <a14:imgEffect>
                        <a14:backgroundRemoval t="7407" b="90000" l="10000" r="90000">
                          <a14:foregroundMark x1="47889" y1="8889" x2="52444" y2="7407"/>
                        </a14:backgroundRemoval>
                      </a14:imgEffect>
                    </a14:imgLayer>
                  </a14:imgProps>
                </a:ext>
                <a:ext uri="{28A0092B-C50C-407E-A947-70E740481C1C}">
                  <a14:useLocalDpi xmlns:a14="http://schemas.microsoft.com/office/drawing/2010/main" val="0"/>
                </a:ext>
              </a:extLst>
            </a:blip>
            <a:srcRect l="23984" r="24114"/>
            <a:stretch/>
          </p:blipFill>
          <p:spPr>
            <a:xfrm>
              <a:off x="5150620" y="2208362"/>
              <a:ext cx="330742" cy="382343"/>
            </a:xfrm>
            <a:prstGeom prst="rect">
              <a:avLst/>
            </a:prstGeom>
          </p:spPr>
        </p:pic>
      </p:grpSp>
      <p:grpSp>
        <p:nvGrpSpPr>
          <p:cNvPr id="19" name="Groupe 18">
            <a:extLst>
              <a:ext uri="{FF2B5EF4-FFF2-40B4-BE49-F238E27FC236}">
                <a16:creationId xmlns:a16="http://schemas.microsoft.com/office/drawing/2014/main" id="{8E7ABE97-4001-D623-8129-D73DE14ED1A2}"/>
              </a:ext>
            </a:extLst>
          </p:cNvPr>
          <p:cNvGrpSpPr/>
          <p:nvPr/>
        </p:nvGrpSpPr>
        <p:grpSpPr>
          <a:xfrm>
            <a:off x="5011281" y="5449107"/>
            <a:ext cx="579863" cy="511960"/>
            <a:chOff x="5026060" y="2170531"/>
            <a:chExt cx="579863" cy="511960"/>
          </a:xfrm>
        </p:grpSpPr>
        <p:sp>
          <p:nvSpPr>
            <p:cNvPr id="21" name="Ellipse 20">
              <a:extLst>
                <a:ext uri="{FF2B5EF4-FFF2-40B4-BE49-F238E27FC236}">
                  <a16:creationId xmlns:a16="http://schemas.microsoft.com/office/drawing/2014/main" id="{16163439-59B4-F67E-F83C-7AE37ADE304B}"/>
                </a:ext>
              </a:extLst>
            </p:cNvPr>
            <p:cNvSpPr/>
            <p:nvPr/>
          </p:nvSpPr>
          <p:spPr>
            <a:xfrm>
              <a:off x="5026060" y="2170531"/>
              <a:ext cx="579863" cy="511960"/>
            </a:xfrm>
            <a:prstGeom prst="ellipse">
              <a:avLst/>
            </a:prstGeom>
            <a:solidFill>
              <a:srgbClr val="D7D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dirty="0"/>
            </a:p>
          </p:txBody>
        </p:sp>
        <p:pic>
          <p:nvPicPr>
            <p:cNvPr id="23" name="Image 22" descr="Une image contenant ustensiles de cuisine&#10;&#10;Description générée automatiquement">
              <a:extLst>
                <a:ext uri="{FF2B5EF4-FFF2-40B4-BE49-F238E27FC236}">
                  <a16:creationId xmlns:a16="http://schemas.microsoft.com/office/drawing/2014/main" id="{EC9BE5DA-0694-CFFF-6159-E5B7FA5B1D18}"/>
                </a:ext>
              </a:extLst>
            </p:cNvPr>
            <p:cNvPicPr>
              <a:picLocks noChangeAspect="1"/>
            </p:cNvPicPr>
            <p:nvPr/>
          </p:nvPicPr>
          <p:blipFill rotWithShape="1">
            <a:blip r:embed="rId9">
              <a:extLst>
                <a:ext uri="{BEBA8EAE-BF5A-486C-A8C5-ECC9F3942E4B}">
                  <a14:imgProps xmlns:a14="http://schemas.microsoft.com/office/drawing/2010/main">
                    <a14:imgLayer r:embed="rId10">
                      <a14:imgEffect>
                        <a14:backgroundRemoval t="7407" b="90000" l="10000" r="90000">
                          <a14:foregroundMark x1="47889" y1="8889" x2="52444" y2="7407"/>
                        </a14:backgroundRemoval>
                      </a14:imgEffect>
                    </a14:imgLayer>
                  </a14:imgProps>
                </a:ext>
                <a:ext uri="{28A0092B-C50C-407E-A947-70E740481C1C}">
                  <a14:useLocalDpi xmlns:a14="http://schemas.microsoft.com/office/drawing/2010/main" val="0"/>
                </a:ext>
              </a:extLst>
            </a:blip>
            <a:srcRect l="23984" r="24114"/>
            <a:stretch/>
          </p:blipFill>
          <p:spPr>
            <a:xfrm>
              <a:off x="5150620" y="2208362"/>
              <a:ext cx="330742" cy="382343"/>
            </a:xfrm>
            <a:prstGeom prst="rect">
              <a:avLst/>
            </a:prstGeom>
          </p:spPr>
        </p:pic>
      </p:grpSp>
      <p:grpSp>
        <p:nvGrpSpPr>
          <p:cNvPr id="25" name="Groupe 24">
            <a:extLst>
              <a:ext uri="{FF2B5EF4-FFF2-40B4-BE49-F238E27FC236}">
                <a16:creationId xmlns:a16="http://schemas.microsoft.com/office/drawing/2014/main" id="{757C21CE-576E-5523-4A01-19216B7473E8}"/>
              </a:ext>
            </a:extLst>
          </p:cNvPr>
          <p:cNvGrpSpPr/>
          <p:nvPr/>
        </p:nvGrpSpPr>
        <p:grpSpPr>
          <a:xfrm>
            <a:off x="10081745" y="1653106"/>
            <a:ext cx="579863" cy="511960"/>
            <a:chOff x="5026060" y="2170531"/>
            <a:chExt cx="579863" cy="511960"/>
          </a:xfrm>
        </p:grpSpPr>
        <p:sp>
          <p:nvSpPr>
            <p:cNvPr id="27" name="Ellipse 26">
              <a:extLst>
                <a:ext uri="{FF2B5EF4-FFF2-40B4-BE49-F238E27FC236}">
                  <a16:creationId xmlns:a16="http://schemas.microsoft.com/office/drawing/2014/main" id="{178195E3-312C-A813-D222-6D44F5AE0824}"/>
                </a:ext>
              </a:extLst>
            </p:cNvPr>
            <p:cNvSpPr/>
            <p:nvPr/>
          </p:nvSpPr>
          <p:spPr>
            <a:xfrm>
              <a:off x="5026060" y="2170531"/>
              <a:ext cx="579863" cy="511960"/>
            </a:xfrm>
            <a:prstGeom prst="ellipse">
              <a:avLst/>
            </a:prstGeom>
            <a:solidFill>
              <a:srgbClr val="D7D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dirty="0"/>
            </a:p>
          </p:txBody>
        </p:sp>
        <p:pic>
          <p:nvPicPr>
            <p:cNvPr id="35" name="Image 34" descr="Une image contenant ustensiles de cuisine&#10;&#10;Description générée automatiquement">
              <a:extLst>
                <a:ext uri="{FF2B5EF4-FFF2-40B4-BE49-F238E27FC236}">
                  <a16:creationId xmlns:a16="http://schemas.microsoft.com/office/drawing/2014/main" id="{79718D80-EEFA-E564-0EF9-275BBC07119B}"/>
                </a:ext>
              </a:extLst>
            </p:cNvPr>
            <p:cNvPicPr>
              <a:picLocks noChangeAspect="1"/>
            </p:cNvPicPr>
            <p:nvPr/>
          </p:nvPicPr>
          <p:blipFill rotWithShape="1">
            <a:blip r:embed="rId9">
              <a:extLst>
                <a:ext uri="{BEBA8EAE-BF5A-486C-A8C5-ECC9F3942E4B}">
                  <a14:imgProps xmlns:a14="http://schemas.microsoft.com/office/drawing/2010/main">
                    <a14:imgLayer r:embed="rId10">
                      <a14:imgEffect>
                        <a14:backgroundRemoval t="7407" b="90000" l="10000" r="90000">
                          <a14:foregroundMark x1="47889" y1="8889" x2="52444" y2="7407"/>
                        </a14:backgroundRemoval>
                      </a14:imgEffect>
                    </a14:imgLayer>
                  </a14:imgProps>
                </a:ext>
                <a:ext uri="{28A0092B-C50C-407E-A947-70E740481C1C}">
                  <a14:useLocalDpi xmlns:a14="http://schemas.microsoft.com/office/drawing/2010/main" val="0"/>
                </a:ext>
              </a:extLst>
            </a:blip>
            <a:srcRect l="23984" r="24114"/>
            <a:stretch/>
          </p:blipFill>
          <p:spPr>
            <a:xfrm>
              <a:off x="5150620" y="2208362"/>
              <a:ext cx="330742" cy="382343"/>
            </a:xfrm>
            <a:prstGeom prst="rect">
              <a:avLst/>
            </a:prstGeom>
          </p:spPr>
        </p:pic>
      </p:grpSp>
      <p:grpSp>
        <p:nvGrpSpPr>
          <p:cNvPr id="36" name="Groupe 35">
            <a:extLst>
              <a:ext uri="{FF2B5EF4-FFF2-40B4-BE49-F238E27FC236}">
                <a16:creationId xmlns:a16="http://schemas.microsoft.com/office/drawing/2014/main" id="{D8DA3BE5-502B-5E61-3879-00E1AA0E72EF}"/>
              </a:ext>
            </a:extLst>
          </p:cNvPr>
          <p:cNvGrpSpPr/>
          <p:nvPr/>
        </p:nvGrpSpPr>
        <p:grpSpPr>
          <a:xfrm>
            <a:off x="10081745" y="2466544"/>
            <a:ext cx="579863" cy="511960"/>
            <a:chOff x="5026060" y="2170531"/>
            <a:chExt cx="579863" cy="511960"/>
          </a:xfrm>
        </p:grpSpPr>
        <p:sp>
          <p:nvSpPr>
            <p:cNvPr id="37" name="Ellipse 36">
              <a:extLst>
                <a:ext uri="{FF2B5EF4-FFF2-40B4-BE49-F238E27FC236}">
                  <a16:creationId xmlns:a16="http://schemas.microsoft.com/office/drawing/2014/main" id="{53EB086E-248C-ABB0-31C2-552E8311EB6A}"/>
                </a:ext>
              </a:extLst>
            </p:cNvPr>
            <p:cNvSpPr/>
            <p:nvPr/>
          </p:nvSpPr>
          <p:spPr>
            <a:xfrm>
              <a:off x="5026060" y="2170531"/>
              <a:ext cx="579863" cy="511960"/>
            </a:xfrm>
            <a:prstGeom prst="ellipse">
              <a:avLst/>
            </a:prstGeom>
            <a:solidFill>
              <a:srgbClr val="D7D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dirty="0"/>
            </a:p>
          </p:txBody>
        </p:sp>
        <p:pic>
          <p:nvPicPr>
            <p:cNvPr id="38" name="Image 37" descr="Une image contenant ustensiles de cuisine&#10;&#10;Description générée automatiquement">
              <a:extLst>
                <a:ext uri="{FF2B5EF4-FFF2-40B4-BE49-F238E27FC236}">
                  <a16:creationId xmlns:a16="http://schemas.microsoft.com/office/drawing/2014/main" id="{8623BC77-EDA4-50A5-69D1-0BE3A5E0F310}"/>
                </a:ext>
              </a:extLst>
            </p:cNvPr>
            <p:cNvPicPr>
              <a:picLocks noChangeAspect="1"/>
            </p:cNvPicPr>
            <p:nvPr/>
          </p:nvPicPr>
          <p:blipFill rotWithShape="1">
            <a:blip r:embed="rId9">
              <a:extLst>
                <a:ext uri="{BEBA8EAE-BF5A-486C-A8C5-ECC9F3942E4B}">
                  <a14:imgProps xmlns:a14="http://schemas.microsoft.com/office/drawing/2010/main">
                    <a14:imgLayer r:embed="rId10">
                      <a14:imgEffect>
                        <a14:backgroundRemoval t="7407" b="90000" l="10000" r="90000">
                          <a14:foregroundMark x1="47889" y1="8889" x2="52444" y2="7407"/>
                        </a14:backgroundRemoval>
                      </a14:imgEffect>
                    </a14:imgLayer>
                  </a14:imgProps>
                </a:ext>
                <a:ext uri="{28A0092B-C50C-407E-A947-70E740481C1C}">
                  <a14:useLocalDpi xmlns:a14="http://schemas.microsoft.com/office/drawing/2010/main" val="0"/>
                </a:ext>
              </a:extLst>
            </a:blip>
            <a:srcRect l="23984" r="24114"/>
            <a:stretch/>
          </p:blipFill>
          <p:spPr>
            <a:xfrm>
              <a:off x="5150620" y="2208362"/>
              <a:ext cx="330742" cy="382343"/>
            </a:xfrm>
            <a:prstGeom prst="rect">
              <a:avLst/>
            </a:prstGeom>
          </p:spPr>
        </p:pic>
      </p:grpSp>
      <p:grpSp>
        <p:nvGrpSpPr>
          <p:cNvPr id="45" name="Groupe 44">
            <a:extLst>
              <a:ext uri="{FF2B5EF4-FFF2-40B4-BE49-F238E27FC236}">
                <a16:creationId xmlns:a16="http://schemas.microsoft.com/office/drawing/2014/main" id="{4E51D1BC-AC9D-BC81-B101-2EF23E65A3BF}"/>
              </a:ext>
            </a:extLst>
          </p:cNvPr>
          <p:cNvGrpSpPr/>
          <p:nvPr/>
        </p:nvGrpSpPr>
        <p:grpSpPr>
          <a:xfrm>
            <a:off x="10081744" y="3273433"/>
            <a:ext cx="579863" cy="511960"/>
            <a:chOff x="5026060" y="2170531"/>
            <a:chExt cx="579863" cy="511960"/>
          </a:xfrm>
        </p:grpSpPr>
        <p:sp>
          <p:nvSpPr>
            <p:cNvPr id="46" name="Ellipse 45">
              <a:extLst>
                <a:ext uri="{FF2B5EF4-FFF2-40B4-BE49-F238E27FC236}">
                  <a16:creationId xmlns:a16="http://schemas.microsoft.com/office/drawing/2014/main" id="{48EF8BC0-7948-F2ED-3454-085F33CFAB25}"/>
                </a:ext>
              </a:extLst>
            </p:cNvPr>
            <p:cNvSpPr/>
            <p:nvPr/>
          </p:nvSpPr>
          <p:spPr>
            <a:xfrm>
              <a:off x="5026060" y="2170531"/>
              <a:ext cx="579863" cy="511960"/>
            </a:xfrm>
            <a:prstGeom prst="ellipse">
              <a:avLst/>
            </a:prstGeom>
            <a:solidFill>
              <a:srgbClr val="D7D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dirty="0"/>
            </a:p>
          </p:txBody>
        </p:sp>
        <p:pic>
          <p:nvPicPr>
            <p:cNvPr id="47" name="Image 46" descr="Une image contenant ustensiles de cuisine&#10;&#10;Description générée automatiquement">
              <a:extLst>
                <a:ext uri="{FF2B5EF4-FFF2-40B4-BE49-F238E27FC236}">
                  <a16:creationId xmlns:a16="http://schemas.microsoft.com/office/drawing/2014/main" id="{29F047B3-9987-637A-101D-EB875969E98F}"/>
                </a:ext>
              </a:extLst>
            </p:cNvPr>
            <p:cNvPicPr>
              <a:picLocks noChangeAspect="1"/>
            </p:cNvPicPr>
            <p:nvPr/>
          </p:nvPicPr>
          <p:blipFill rotWithShape="1">
            <a:blip r:embed="rId9">
              <a:extLst>
                <a:ext uri="{BEBA8EAE-BF5A-486C-A8C5-ECC9F3942E4B}">
                  <a14:imgProps xmlns:a14="http://schemas.microsoft.com/office/drawing/2010/main">
                    <a14:imgLayer r:embed="rId10">
                      <a14:imgEffect>
                        <a14:backgroundRemoval t="7407" b="90000" l="10000" r="90000">
                          <a14:foregroundMark x1="47889" y1="8889" x2="52444" y2="7407"/>
                        </a14:backgroundRemoval>
                      </a14:imgEffect>
                    </a14:imgLayer>
                  </a14:imgProps>
                </a:ext>
                <a:ext uri="{28A0092B-C50C-407E-A947-70E740481C1C}">
                  <a14:useLocalDpi xmlns:a14="http://schemas.microsoft.com/office/drawing/2010/main" val="0"/>
                </a:ext>
              </a:extLst>
            </a:blip>
            <a:srcRect l="23984" r="24114"/>
            <a:stretch/>
          </p:blipFill>
          <p:spPr>
            <a:xfrm>
              <a:off x="5150620" y="2208362"/>
              <a:ext cx="330742" cy="382343"/>
            </a:xfrm>
            <a:prstGeom prst="rect">
              <a:avLst/>
            </a:prstGeom>
          </p:spPr>
        </p:pic>
      </p:grpSp>
      <p:grpSp>
        <p:nvGrpSpPr>
          <p:cNvPr id="48" name="Groupe 47">
            <a:extLst>
              <a:ext uri="{FF2B5EF4-FFF2-40B4-BE49-F238E27FC236}">
                <a16:creationId xmlns:a16="http://schemas.microsoft.com/office/drawing/2014/main" id="{A80EA6A4-92E6-4A73-15F6-D32AA078DCA1}"/>
              </a:ext>
            </a:extLst>
          </p:cNvPr>
          <p:cNvGrpSpPr/>
          <p:nvPr/>
        </p:nvGrpSpPr>
        <p:grpSpPr>
          <a:xfrm>
            <a:off x="10126086" y="4118819"/>
            <a:ext cx="579863" cy="511960"/>
            <a:chOff x="5026060" y="2170531"/>
            <a:chExt cx="579863" cy="511960"/>
          </a:xfrm>
        </p:grpSpPr>
        <p:sp>
          <p:nvSpPr>
            <p:cNvPr id="49" name="Ellipse 48">
              <a:extLst>
                <a:ext uri="{FF2B5EF4-FFF2-40B4-BE49-F238E27FC236}">
                  <a16:creationId xmlns:a16="http://schemas.microsoft.com/office/drawing/2014/main" id="{7CDD8C41-9D50-2E7A-5376-E0E11F10A5CD}"/>
                </a:ext>
              </a:extLst>
            </p:cNvPr>
            <p:cNvSpPr/>
            <p:nvPr/>
          </p:nvSpPr>
          <p:spPr>
            <a:xfrm>
              <a:off x="5026060" y="2170531"/>
              <a:ext cx="579863" cy="511960"/>
            </a:xfrm>
            <a:prstGeom prst="ellipse">
              <a:avLst/>
            </a:prstGeom>
            <a:solidFill>
              <a:srgbClr val="D7D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dirty="0"/>
            </a:p>
          </p:txBody>
        </p:sp>
        <p:pic>
          <p:nvPicPr>
            <p:cNvPr id="50" name="Image 49" descr="Une image contenant ustensiles de cuisine&#10;&#10;Description générée automatiquement">
              <a:extLst>
                <a:ext uri="{FF2B5EF4-FFF2-40B4-BE49-F238E27FC236}">
                  <a16:creationId xmlns:a16="http://schemas.microsoft.com/office/drawing/2014/main" id="{97647027-633B-9E4F-95B0-1E5BB40A4F4F}"/>
                </a:ext>
              </a:extLst>
            </p:cNvPr>
            <p:cNvPicPr>
              <a:picLocks noChangeAspect="1"/>
            </p:cNvPicPr>
            <p:nvPr/>
          </p:nvPicPr>
          <p:blipFill rotWithShape="1">
            <a:blip r:embed="rId9">
              <a:extLst>
                <a:ext uri="{BEBA8EAE-BF5A-486C-A8C5-ECC9F3942E4B}">
                  <a14:imgProps xmlns:a14="http://schemas.microsoft.com/office/drawing/2010/main">
                    <a14:imgLayer r:embed="rId10">
                      <a14:imgEffect>
                        <a14:backgroundRemoval t="7407" b="90000" l="10000" r="90000">
                          <a14:foregroundMark x1="47889" y1="8889" x2="52444" y2="7407"/>
                        </a14:backgroundRemoval>
                      </a14:imgEffect>
                    </a14:imgLayer>
                  </a14:imgProps>
                </a:ext>
                <a:ext uri="{28A0092B-C50C-407E-A947-70E740481C1C}">
                  <a14:useLocalDpi xmlns:a14="http://schemas.microsoft.com/office/drawing/2010/main" val="0"/>
                </a:ext>
              </a:extLst>
            </a:blip>
            <a:srcRect l="23984" r="24114"/>
            <a:stretch/>
          </p:blipFill>
          <p:spPr>
            <a:xfrm>
              <a:off x="5150620" y="2208362"/>
              <a:ext cx="330742" cy="382343"/>
            </a:xfrm>
            <a:prstGeom prst="rect">
              <a:avLst/>
            </a:prstGeom>
          </p:spPr>
        </p:pic>
      </p:grpSp>
      <p:grpSp>
        <p:nvGrpSpPr>
          <p:cNvPr id="51" name="Groupe 50">
            <a:extLst>
              <a:ext uri="{FF2B5EF4-FFF2-40B4-BE49-F238E27FC236}">
                <a16:creationId xmlns:a16="http://schemas.microsoft.com/office/drawing/2014/main" id="{D04083F0-26BD-B80B-458C-3E32BA359B63}"/>
              </a:ext>
            </a:extLst>
          </p:cNvPr>
          <p:cNvGrpSpPr/>
          <p:nvPr/>
        </p:nvGrpSpPr>
        <p:grpSpPr>
          <a:xfrm>
            <a:off x="10118907" y="4962748"/>
            <a:ext cx="579863" cy="511960"/>
            <a:chOff x="5026060" y="2170531"/>
            <a:chExt cx="579863" cy="511960"/>
          </a:xfrm>
        </p:grpSpPr>
        <p:sp>
          <p:nvSpPr>
            <p:cNvPr id="52" name="Ellipse 51">
              <a:extLst>
                <a:ext uri="{FF2B5EF4-FFF2-40B4-BE49-F238E27FC236}">
                  <a16:creationId xmlns:a16="http://schemas.microsoft.com/office/drawing/2014/main" id="{0711CE10-7E58-8D77-6CB5-64D47E095AF5}"/>
                </a:ext>
              </a:extLst>
            </p:cNvPr>
            <p:cNvSpPr/>
            <p:nvPr/>
          </p:nvSpPr>
          <p:spPr>
            <a:xfrm>
              <a:off x="5026060" y="2170531"/>
              <a:ext cx="579863" cy="511960"/>
            </a:xfrm>
            <a:prstGeom prst="ellipse">
              <a:avLst/>
            </a:prstGeom>
            <a:solidFill>
              <a:srgbClr val="D7D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dirty="0"/>
            </a:p>
          </p:txBody>
        </p:sp>
        <p:pic>
          <p:nvPicPr>
            <p:cNvPr id="53" name="Image 52" descr="Une image contenant ustensiles de cuisine&#10;&#10;Description générée automatiquement">
              <a:extLst>
                <a:ext uri="{FF2B5EF4-FFF2-40B4-BE49-F238E27FC236}">
                  <a16:creationId xmlns:a16="http://schemas.microsoft.com/office/drawing/2014/main" id="{FB242F24-5B44-832B-0036-AE4F777FD23D}"/>
                </a:ext>
              </a:extLst>
            </p:cNvPr>
            <p:cNvPicPr>
              <a:picLocks noChangeAspect="1"/>
            </p:cNvPicPr>
            <p:nvPr/>
          </p:nvPicPr>
          <p:blipFill rotWithShape="1">
            <a:blip r:embed="rId9">
              <a:extLst>
                <a:ext uri="{BEBA8EAE-BF5A-486C-A8C5-ECC9F3942E4B}">
                  <a14:imgProps xmlns:a14="http://schemas.microsoft.com/office/drawing/2010/main">
                    <a14:imgLayer r:embed="rId10">
                      <a14:imgEffect>
                        <a14:backgroundRemoval t="7407" b="90000" l="10000" r="90000">
                          <a14:foregroundMark x1="47889" y1="8889" x2="52444" y2="7407"/>
                        </a14:backgroundRemoval>
                      </a14:imgEffect>
                    </a14:imgLayer>
                  </a14:imgProps>
                </a:ext>
                <a:ext uri="{28A0092B-C50C-407E-A947-70E740481C1C}">
                  <a14:useLocalDpi xmlns:a14="http://schemas.microsoft.com/office/drawing/2010/main" val="0"/>
                </a:ext>
              </a:extLst>
            </a:blip>
            <a:srcRect l="23984" r="24114"/>
            <a:stretch/>
          </p:blipFill>
          <p:spPr>
            <a:xfrm>
              <a:off x="5150620" y="2208362"/>
              <a:ext cx="330742" cy="382343"/>
            </a:xfrm>
            <a:prstGeom prst="rect">
              <a:avLst/>
            </a:prstGeom>
          </p:spPr>
        </p:pic>
      </p:grpSp>
    </p:spTree>
    <p:extLst>
      <p:ext uri="{BB962C8B-B14F-4D97-AF65-F5344CB8AC3E}">
        <p14:creationId xmlns:p14="http://schemas.microsoft.com/office/powerpoint/2010/main" val="4594850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rallélogramme 3">
            <a:extLst>
              <a:ext uri="{FF2B5EF4-FFF2-40B4-BE49-F238E27FC236}">
                <a16:creationId xmlns:a16="http://schemas.microsoft.com/office/drawing/2014/main" id="{E76178CF-54CA-C78C-A092-0E12BAF7AA7E}"/>
              </a:ext>
            </a:extLst>
          </p:cNvPr>
          <p:cNvSpPr/>
          <p:nvPr/>
        </p:nvSpPr>
        <p:spPr>
          <a:xfrm rot="21169544">
            <a:off x="-907179" y="-899379"/>
            <a:ext cx="14073125" cy="2334163"/>
          </a:xfrm>
          <a:prstGeom prst="parallelogram">
            <a:avLst/>
          </a:prstGeom>
          <a:solidFill>
            <a:srgbClr val="D7D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dirty="0"/>
          </a:p>
        </p:txBody>
      </p:sp>
      <p:sp>
        <p:nvSpPr>
          <p:cNvPr id="5" name="Parallélogramme 4">
            <a:extLst>
              <a:ext uri="{FF2B5EF4-FFF2-40B4-BE49-F238E27FC236}">
                <a16:creationId xmlns:a16="http://schemas.microsoft.com/office/drawing/2014/main" id="{5C163899-C1C6-8F4F-8DAE-DCB5F216E3AB}"/>
              </a:ext>
            </a:extLst>
          </p:cNvPr>
          <p:cNvSpPr/>
          <p:nvPr/>
        </p:nvSpPr>
        <p:spPr>
          <a:xfrm rot="21156184">
            <a:off x="-820875" y="6044409"/>
            <a:ext cx="14073125" cy="3507806"/>
          </a:xfrm>
          <a:prstGeom prst="parallelogram">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dirty="0"/>
          </a:p>
        </p:txBody>
      </p:sp>
      <p:pic>
        <p:nvPicPr>
          <p:cNvPr id="20" name="Image 19">
            <a:extLst>
              <a:ext uri="{FF2B5EF4-FFF2-40B4-BE49-F238E27FC236}">
                <a16:creationId xmlns:a16="http://schemas.microsoft.com/office/drawing/2014/main" id="{A341C474-0F1E-6B6C-D84F-A193A0797B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06292" y="814083"/>
            <a:ext cx="490909" cy="720000"/>
          </a:xfrm>
          <a:prstGeom prst="rect">
            <a:avLst/>
          </a:prstGeom>
        </p:spPr>
      </p:pic>
      <p:pic>
        <p:nvPicPr>
          <p:cNvPr id="22" name="Image 21">
            <a:extLst>
              <a:ext uri="{FF2B5EF4-FFF2-40B4-BE49-F238E27FC236}">
                <a16:creationId xmlns:a16="http://schemas.microsoft.com/office/drawing/2014/main" id="{0BC35AD5-360D-4462-86F2-33E0208E700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642464" y="1738813"/>
            <a:ext cx="454737" cy="720000"/>
          </a:xfrm>
          <a:prstGeom prst="rect">
            <a:avLst/>
          </a:prstGeom>
        </p:spPr>
      </p:pic>
      <p:pic>
        <p:nvPicPr>
          <p:cNvPr id="24" name="Image 23">
            <a:extLst>
              <a:ext uri="{FF2B5EF4-FFF2-40B4-BE49-F238E27FC236}">
                <a16:creationId xmlns:a16="http://schemas.microsoft.com/office/drawing/2014/main" id="{44A0FB69-C27B-531E-1E0F-956692B4008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415263" y="2598904"/>
            <a:ext cx="681938" cy="720000"/>
          </a:xfrm>
          <a:prstGeom prst="rect">
            <a:avLst/>
          </a:prstGeom>
        </p:spPr>
      </p:pic>
      <p:pic>
        <p:nvPicPr>
          <p:cNvPr id="26" name="Image 25">
            <a:extLst>
              <a:ext uri="{FF2B5EF4-FFF2-40B4-BE49-F238E27FC236}">
                <a16:creationId xmlns:a16="http://schemas.microsoft.com/office/drawing/2014/main" id="{77028D7B-D7A0-B119-6654-EFF54CA3309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581319" y="3561442"/>
            <a:ext cx="489959" cy="720000"/>
          </a:xfrm>
          <a:prstGeom prst="rect">
            <a:avLst/>
          </a:prstGeom>
        </p:spPr>
      </p:pic>
      <p:pic>
        <p:nvPicPr>
          <p:cNvPr id="28" name="Image 27">
            <a:extLst>
              <a:ext uri="{FF2B5EF4-FFF2-40B4-BE49-F238E27FC236}">
                <a16:creationId xmlns:a16="http://schemas.microsoft.com/office/drawing/2014/main" id="{B705F9B9-E598-7F7B-7444-188747ACFBD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441201" y="4523981"/>
            <a:ext cx="656000" cy="720000"/>
          </a:xfrm>
          <a:prstGeom prst="rect">
            <a:avLst/>
          </a:prstGeom>
        </p:spPr>
      </p:pic>
      <p:pic>
        <p:nvPicPr>
          <p:cNvPr id="30" name="Image 29" descr="Une image contenant ciel nocturne&#10;&#10;Description générée automatiquement">
            <a:extLst>
              <a:ext uri="{FF2B5EF4-FFF2-40B4-BE49-F238E27FC236}">
                <a16:creationId xmlns:a16="http://schemas.microsoft.com/office/drawing/2014/main" id="{1279E37F-511F-1B33-2E30-CA1B1A0F9C9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3519" y="15387"/>
            <a:ext cx="2522276" cy="1887257"/>
          </a:xfrm>
          <a:prstGeom prst="rect">
            <a:avLst/>
          </a:prstGeom>
        </p:spPr>
      </p:pic>
      <p:sp>
        <p:nvSpPr>
          <p:cNvPr id="31" name="ZoneTexte 30">
            <a:extLst>
              <a:ext uri="{FF2B5EF4-FFF2-40B4-BE49-F238E27FC236}">
                <a16:creationId xmlns:a16="http://schemas.microsoft.com/office/drawing/2014/main" id="{36D7F4BA-DCBA-820F-654D-C543FC02354D}"/>
              </a:ext>
            </a:extLst>
          </p:cNvPr>
          <p:cNvSpPr txBox="1"/>
          <p:nvPr/>
        </p:nvSpPr>
        <p:spPr>
          <a:xfrm rot="21184081">
            <a:off x="2848507" y="477631"/>
            <a:ext cx="7536787" cy="830997"/>
          </a:xfrm>
          <a:prstGeom prst="rect">
            <a:avLst/>
          </a:prstGeom>
          <a:noFill/>
        </p:spPr>
        <p:txBody>
          <a:bodyPr wrap="square" rtlCol="0">
            <a:spAutoFit/>
          </a:bodyPr>
          <a:lstStyle/>
          <a:p>
            <a:r>
              <a:rPr lang="fr-CH" sz="4800" b="1" dirty="0">
                <a:latin typeface="+mj-lt"/>
              </a:rPr>
              <a:t>Avantages pour les communes</a:t>
            </a:r>
          </a:p>
        </p:txBody>
      </p:sp>
      <p:sp>
        <p:nvSpPr>
          <p:cNvPr id="2" name="Rectangle : coins arrondis 1">
            <a:extLst>
              <a:ext uri="{FF2B5EF4-FFF2-40B4-BE49-F238E27FC236}">
                <a16:creationId xmlns:a16="http://schemas.microsoft.com/office/drawing/2014/main" id="{162FD046-DF4F-D838-DA31-AF9BCD15E759}"/>
              </a:ext>
            </a:extLst>
          </p:cNvPr>
          <p:cNvSpPr/>
          <p:nvPr/>
        </p:nvSpPr>
        <p:spPr>
          <a:xfrm>
            <a:off x="841970" y="2164639"/>
            <a:ext cx="4314760" cy="516048"/>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H" sz="1500" dirty="0">
                <a:solidFill>
                  <a:schemeClr val="tx1"/>
                </a:solidFill>
              </a:rPr>
              <a:t>Renforcement de la politique locale de promotion et d’encouragement à l’enfance et à la jeunesse</a:t>
            </a:r>
          </a:p>
        </p:txBody>
      </p:sp>
      <p:sp>
        <p:nvSpPr>
          <p:cNvPr id="3" name="Rectangle : coins arrondis 2">
            <a:extLst>
              <a:ext uri="{FF2B5EF4-FFF2-40B4-BE49-F238E27FC236}">
                <a16:creationId xmlns:a16="http://schemas.microsoft.com/office/drawing/2014/main" id="{0482DD11-699A-98FD-49E3-0E0E0DAB414C}"/>
              </a:ext>
            </a:extLst>
          </p:cNvPr>
          <p:cNvSpPr/>
          <p:nvPr/>
        </p:nvSpPr>
        <p:spPr>
          <a:xfrm>
            <a:off x="841970" y="2985686"/>
            <a:ext cx="4314760" cy="516048"/>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H" sz="1600" dirty="0">
                <a:solidFill>
                  <a:schemeClr val="tx1"/>
                </a:solidFill>
              </a:rPr>
              <a:t>Renforcement de la cohésion sociale pour toute la population</a:t>
            </a:r>
          </a:p>
        </p:txBody>
      </p:sp>
      <p:sp>
        <p:nvSpPr>
          <p:cNvPr id="6" name="Rectangle : coins arrondis 5">
            <a:extLst>
              <a:ext uri="{FF2B5EF4-FFF2-40B4-BE49-F238E27FC236}">
                <a16:creationId xmlns:a16="http://schemas.microsoft.com/office/drawing/2014/main" id="{74F15BC6-F0D0-B869-B7FF-CD4ECC659C2C}"/>
              </a:ext>
            </a:extLst>
          </p:cNvPr>
          <p:cNvSpPr/>
          <p:nvPr/>
        </p:nvSpPr>
        <p:spPr>
          <a:xfrm>
            <a:off x="841970" y="3811369"/>
            <a:ext cx="4314760" cy="516048"/>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H" sz="1600" dirty="0">
                <a:solidFill>
                  <a:schemeClr val="tx1"/>
                </a:solidFill>
              </a:rPr>
              <a:t>Contribution à une meilleure qualité de vie</a:t>
            </a:r>
          </a:p>
        </p:txBody>
      </p:sp>
      <p:sp>
        <p:nvSpPr>
          <p:cNvPr id="7" name="Rectangle : coins arrondis 6">
            <a:extLst>
              <a:ext uri="{FF2B5EF4-FFF2-40B4-BE49-F238E27FC236}">
                <a16:creationId xmlns:a16="http://schemas.microsoft.com/office/drawing/2014/main" id="{ED36B4D6-8562-F7C5-0FDB-DE27ACF89ED0}"/>
              </a:ext>
            </a:extLst>
          </p:cNvPr>
          <p:cNvSpPr/>
          <p:nvPr/>
        </p:nvSpPr>
        <p:spPr>
          <a:xfrm>
            <a:off x="841970" y="4637052"/>
            <a:ext cx="4314760" cy="516048"/>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H" sz="1600" dirty="0">
                <a:solidFill>
                  <a:schemeClr val="tx1"/>
                </a:solidFill>
              </a:rPr>
              <a:t>Renforce l’attractivité de la commune</a:t>
            </a:r>
          </a:p>
        </p:txBody>
      </p:sp>
      <p:sp>
        <p:nvSpPr>
          <p:cNvPr id="8" name="Rectangle : coins arrondis 7">
            <a:extLst>
              <a:ext uri="{FF2B5EF4-FFF2-40B4-BE49-F238E27FC236}">
                <a16:creationId xmlns:a16="http://schemas.microsoft.com/office/drawing/2014/main" id="{A10A4ABD-2EF0-68BF-D299-13C910329C65}"/>
              </a:ext>
            </a:extLst>
          </p:cNvPr>
          <p:cNvSpPr/>
          <p:nvPr/>
        </p:nvSpPr>
        <p:spPr>
          <a:xfrm>
            <a:off x="841969" y="5462735"/>
            <a:ext cx="4314760" cy="516048"/>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H" sz="1600" dirty="0">
                <a:solidFill>
                  <a:schemeClr val="tx1"/>
                </a:solidFill>
              </a:rPr>
              <a:t>Image positive de la commune</a:t>
            </a:r>
          </a:p>
        </p:txBody>
      </p:sp>
      <p:sp>
        <p:nvSpPr>
          <p:cNvPr id="9" name="Rectangle : coins arrondis 8">
            <a:extLst>
              <a:ext uri="{FF2B5EF4-FFF2-40B4-BE49-F238E27FC236}">
                <a16:creationId xmlns:a16="http://schemas.microsoft.com/office/drawing/2014/main" id="{F10DC3A4-6429-0B2E-57D4-844631FBF75C}"/>
              </a:ext>
            </a:extLst>
          </p:cNvPr>
          <p:cNvSpPr/>
          <p:nvPr/>
        </p:nvSpPr>
        <p:spPr>
          <a:xfrm>
            <a:off x="5949967" y="1942765"/>
            <a:ext cx="4314760" cy="516048"/>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H" sz="1600" dirty="0">
                <a:solidFill>
                  <a:schemeClr val="tx1"/>
                </a:solidFill>
              </a:rPr>
              <a:t>Prévention des incivilités, du vandalisme et réduction des dépenses liées aux déprédations</a:t>
            </a:r>
          </a:p>
        </p:txBody>
      </p:sp>
      <p:sp>
        <p:nvSpPr>
          <p:cNvPr id="10" name="Rectangle : coins arrondis 9">
            <a:extLst>
              <a:ext uri="{FF2B5EF4-FFF2-40B4-BE49-F238E27FC236}">
                <a16:creationId xmlns:a16="http://schemas.microsoft.com/office/drawing/2014/main" id="{D14C558B-E1AF-7F71-743D-A88C3D5072BB}"/>
              </a:ext>
            </a:extLst>
          </p:cNvPr>
          <p:cNvSpPr/>
          <p:nvPr/>
        </p:nvSpPr>
        <p:spPr>
          <a:xfrm>
            <a:off x="5949967" y="2763812"/>
            <a:ext cx="4282289" cy="516048"/>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H" sz="1600" dirty="0">
                <a:solidFill>
                  <a:schemeClr val="tx1"/>
                </a:solidFill>
              </a:rPr>
              <a:t>Développement du réseau communale en faveur de l’enfance et de la jeunesse</a:t>
            </a:r>
          </a:p>
        </p:txBody>
      </p:sp>
      <p:sp>
        <p:nvSpPr>
          <p:cNvPr id="11" name="Rectangle : coins arrondis 10">
            <a:extLst>
              <a:ext uri="{FF2B5EF4-FFF2-40B4-BE49-F238E27FC236}">
                <a16:creationId xmlns:a16="http://schemas.microsoft.com/office/drawing/2014/main" id="{9A370280-252C-0E79-A98D-743356752E83}"/>
              </a:ext>
            </a:extLst>
          </p:cNvPr>
          <p:cNvSpPr/>
          <p:nvPr/>
        </p:nvSpPr>
        <p:spPr>
          <a:xfrm>
            <a:off x="5949967" y="3589495"/>
            <a:ext cx="4282289" cy="516048"/>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H" sz="1600" dirty="0">
                <a:solidFill>
                  <a:schemeClr val="tx1"/>
                </a:solidFill>
              </a:rPr>
              <a:t>Renforcement du tissu associatif local</a:t>
            </a:r>
          </a:p>
        </p:txBody>
      </p:sp>
      <p:sp>
        <p:nvSpPr>
          <p:cNvPr id="12" name="Rectangle : coins arrondis 11">
            <a:extLst>
              <a:ext uri="{FF2B5EF4-FFF2-40B4-BE49-F238E27FC236}">
                <a16:creationId xmlns:a16="http://schemas.microsoft.com/office/drawing/2014/main" id="{1B12F93E-3BC7-6AA8-802E-33000A152D59}"/>
              </a:ext>
            </a:extLst>
          </p:cNvPr>
          <p:cNvSpPr/>
          <p:nvPr/>
        </p:nvSpPr>
        <p:spPr>
          <a:xfrm>
            <a:off x="5949967" y="4415178"/>
            <a:ext cx="4282289" cy="516048"/>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H" sz="1600" dirty="0">
                <a:solidFill>
                  <a:schemeClr val="tx1"/>
                </a:solidFill>
              </a:rPr>
              <a:t>Renforcement du bénévolat et de l’implication de la population communale</a:t>
            </a:r>
          </a:p>
        </p:txBody>
      </p:sp>
      <p:grpSp>
        <p:nvGrpSpPr>
          <p:cNvPr id="13" name="Groupe 12">
            <a:extLst>
              <a:ext uri="{FF2B5EF4-FFF2-40B4-BE49-F238E27FC236}">
                <a16:creationId xmlns:a16="http://schemas.microsoft.com/office/drawing/2014/main" id="{D5F72785-6555-566F-3733-255E0D7E9348}"/>
              </a:ext>
            </a:extLst>
          </p:cNvPr>
          <p:cNvGrpSpPr/>
          <p:nvPr/>
        </p:nvGrpSpPr>
        <p:grpSpPr>
          <a:xfrm>
            <a:off x="5026060" y="2170531"/>
            <a:ext cx="584260" cy="511960"/>
            <a:chOff x="5026060" y="2170531"/>
            <a:chExt cx="579863" cy="511960"/>
          </a:xfrm>
        </p:grpSpPr>
        <p:sp>
          <p:nvSpPr>
            <p:cNvPr id="14" name="Ellipse 13">
              <a:extLst>
                <a:ext uri="{FF2B5EF4-FFF2-40B4-BE49-F238E27FC236}">
                  <a16:creationId xmlns:a16="http://schemas.microsoft.com/office/drawing/2014/main" id="{13D4E0F6-D4F2-FDB2-59AD-CEF7706E0210}"/>
                </a:ext>
              </a:extLst>
            </p:cNvPr>
            <p:cNvSpPr/>
            <p:nvPr/>
          </p:nvSpPr>
          <p:spPr>
            <a:xfrm>
              <a:off x="5026060" y="2170531"/>
              <a:ext cx="579863" cy="511960"/>
            </a:xfrm>
            <a:prstGeom prst="ellipse">
              <a:avLst/>
            </a:prstGeom>
            <a:solidFill>
              <a:srgbClr val="D7D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dirty="0"/>
            </a:p>
          </p:txBody>
        </p:sp>
        <p:pic>
          <p:nvPicPr>
            <p:cNvPr id="15" name="Image 14" descr="Une image contenant ustensiles de cuisine&#10;&#10;Description générée automatiquement">
              <a:extLst>
                <a:ext uri="{FF2B5EF4-FFF2-40B4-BE49-F238E27FC236}">
                  <a16:creationId xmlns:a16="http://schemas.microsoft.com/office/drawing/2014/main" id="{1075E9F2-3598-360A-13C9-1F5F9684C247}"/>
                </a:ext>
              </a:extLst>
            </p:cNvPr>
            <p:cNvPicPr>
              <a:picLocks noChangeAspect="1"/>
            </p:cNvPicPr>
            <p:nvPr/>
          </p:nvPicPr>
          <p:blipFill rotWithShape="1">
            <a:blip r:embed="rId9">
              <a:extLst>
                <a:ext uri="{BEBA8EAE-BF5A-486C-A8C5-ECC9F3942E4B}">
                  <a14:imgProps xmlns:a14="http://schemas.microsoft.com/office/drawing/2010/main">
                    <a14:imgLayer r:embed="rId10">
                      <a14:imgEffect>
                        <a14:backgroundRemoval t="7407" b="90000" l="10000" r="90000">
                          <a14:foregroundMark x1="47889" y1="8889" x2="52444" y2="7407"/>
                        </a14:backgroundRemoval>
                      </a14:imgEffect>
                    </a14:imgLayer>
                  </a14:imgProps>
                </a:ext>
                <a:ext uri="{28A0092B-C50C-407E-A947-70E740481C1C}">
                  <a14:useLocalDpi xmlns:a14="http://schemas.microsoft.com/office/drawing/2010/main" val="0"/>
                </a:ext>
              </a:extLst>
            </a:blip>
            <a:srcRect l="23984" r="24114"/>
            <a:stretch/>
          </p:blipFill>
          <p:spPr>
            <a:xfrm>
              <a:off x="5150620" y="2208362"/>
              <a:ext cx="330742" cy="382343"/>
            </a:xfrm>
            <a:prstGeom prst="rect">
              <a:avLst/>
            </a:prstGeom>
          </p:spPr>
        </p:pic>
      </p:grpSp>
      <p:grpSp>
        <p:nvGrpSpPr>
          <p:cNvPr id="16" name="Groupe 15">
            <a:extLst>
              <a:ext uri="{FF2B5EF4-FFF2-40B4-BE49-F238E27FC236}">
                <a16:creationId xmlns:a16="http://schemas.microsoft.com/office/drawing/2014/main" id="{F5E1D2C9-56E2-B104-07F0-C2D82A166FD7}"/>
              </a:ext>
            </a:extLst>
          </p:cNvPr>
          <p:cNvGrpSpPr/>
          <p:nvPr/>
        </p:nvGrpSpPr>
        <p:grpSpPr>
          <a:xfrm>
            <a:off x="5026059" y="2997899"/>
            <a:ext cx="584260" cy="511960"/>
            <a:chOff x="5026060" y="2170531"/>
            <a:chExt cx="579863" cy="511960"/>
          </a:xfrm>
        </p:grpSpPr>
        <p:sp>
          <p:nvSpPr>
            <p:cNvPr id="17" name="Ellipse 16">
              <a:extLst>
                <a:ext uri="{FF2B5EF4-FFF2-40B4-BE49-F238E27FC236}">
                  <a16:creationId xmlns:a16="http://schemas.microsoft.com/office/drawing/2014/main" id="{FEA343B0-0874-F217-7B0D-0CA6CBB727F8}"/>
                </a:ext>
              </a:extLst>
            </p:cNvPr>
            <p:cNvSpPr/>
            <p:nvPr/>
          </p:nvSpPr>
          <p:spPr>
            <a:xfrm>
              <a:off x="5026060" y="2170531"/>
              <a:ext cx="579863" cy="511960"/>
            </a:xfrm>
            <a:prstGeom prst="ellipse">
              <a:avLst/>
            </a:prstGeom>
            <a:solidFill>
              <a:srgbClr val="D7D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dirty="0"/>
            </a:p>
          </p:txBody>
        </p:sp>
        <p:pic>
          <p:nvPicPr>
            <p:cNvPr id="18" name="Image 17" descr="Une image contenant ustensiles de cuisine&#10;&#10;Description générée automatiquement">
              <a:extLst>
                <a:ext uri="{FF2B5EF4-FFF2-40B4-BE49-F238E27FC236}">
                  <a16:creationId xmlns:a16="http://schemas.microsoft.com/office/drawing/2014/main" id="{D3AE045B-6843-C2CE-7BD7-84FA55C99378}"/>
                </a:ext>
              </a:extLst>
            </p:cNvPr>
            <p:cNvPicPr>
              <a:picLocks noChangeAspect="1"/>
            </p:cNvPicPr>
            <p:nvPr/>
          </p:nvPicPr>
          <p:blipFill rotWithShape="1">
            <a:blip r:embed="rId9">
              <a:extLst>
                <a:ext uri="{BEBA8EAE-BF5A-486C-A8C5-ECC9F3942E4B}">
                  <a14:imgProps xmlns:a14="http://schemas.microsoft.com/office/drawing/2010/main">
                    <a14:imgLayer r:embed="rId10">
                      <a14:imgEffect>
                        <a14:backgroundRemoval t="7407" b="90000" l="10000" r="90000">
                          <a14:foregroundMark x1="47889" y1="8889" x2="52444" y2="7407"/>
                        </a14:backgroundRemoval>
                      </a14:imgEffect>
                    </a14:imgLayer>
                  </a14:imgProps>
                </a:ext>
                <a:ext uri="{28A0092B-C50C-407E-A947-70E740481C1C}">
                  <a14:useLocalDpi xmlns:a14="http://schemas.microsoft.com/office/drawing/2010/main" val="0"/>
                </a:ext>
              </a:extLst>
            </a:blip>
            <a:srcRect l="23984" r="24114"/>
            <a:stretch/>
          </p:blipFill>
          <p:spPr>
            <a:xfrm>
              <a:off x="5150620" y="2208362"/>
              <a:ext cx="330742" cy="382343"/>
            </a:xfrm>
            <a:prstGeom prst="rect">
              <a:avLst/>
            </a:prstGeom>
          </p:spPr>
        </p:pic>
      </p:grpSp>
      <p:grpSp>
        <p:nvGrpSpPr>
          <p:cNvPr id="19" name="Groupe 18">
            <a:extLst>
              <a:ext uri="{FF2B5EF4-FFF2-40B4-BE49-F238E27FC236}">
                <a16:creationId xmlns:a16="http://schemas.microsoft.com/office/drawing/2014/main" id="{A7705B6A-4F0D-634E-73E6-7612CA176C7F}"/>
              </a:ext>
            </a:extLst>
          </p:cNvPr>
          <p:cNvGrpSpPr/>
          <p:nvPr/>
        </p:nvGrpSpPr>
        <p:grpSpPr>
          <a:xfrm>
            <a:off x="5026058" y="3819494"/>
            <a:ext cx="584260" cy="511960"/>
            <a:chOff x="5026060" y="2170531"/>
            <a:chExt cx="579863" cy="511960"/>
          </a:xfrm>
        </p:grpSpPr>
        <p:sp>
          <p:nvSpPr>
            <p:cNvPr id="21" name="Ellipse 20">
              <a:extLst>
                <a:ext uri="{FF2B5EF4-FFF2-40B4-BE49-F238E27FC236}">
                  <a16:creationId xmlns:a16="http://schemas.microsoft.com/office/drawing/2014/main" id="{42729304-273E-1742-CB2E-6083A106F3B0}"/>
                </a:ext>
              </a:extLst>
            </p:cNvPr>
            <p:cNvSpPr/>
            <p:nvPr/>
          </p:nvSpPr>
          <p:spPr>
            <a:xfrm>
              <a:off x="5026060" y="2170531"/>
              <a:ext cx="579863" cy="511960"/>
            </a:xfrm>
            <a:prstGeom prst="ellipse">
              <a:avLst/>
            </a:prstGeom>
            <a:solidFill>
              <a:srgbClr val="D7D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dirty="0"/>
            </a:p>
          </p:txBody>
        </p:sp>
        <p:pic>
          <p:nvPicPr>
            <p:cNvPr id="23" name="Image 22" descr="Une image contenant ustensiles de cuisine&#10;&#10;Description générée automatiquement">
              <a:extLst>
                <a:ext uri="{FF2B5EF4-FFF2-40B4-BE49-F238E27FC236}">
                  <a16:creationId xmlns:a16="http://schemas.microsoft.com/office/drawing/2014/main" id="{433BF930-3DF4-E12F-6ECC-0D1C5D57D1CA}"/>
                </a:ext>
              </a:extLst>
            </p:cNvPr>
            <p:cNvPicPr>
              <a:picLocks noChangeAspect="1"/>
            </p:cNvPicPr>
            <p:nvPr/>
          </p:nvPicPr>
          <p:blipFill rotWithShape="1">
            <a:blip r:embed="rId9">
              <a:extLst>
                <a:ext uri="{BEBA8EAE-BF5A-486C-A8C5-ECC9F3942E4B}">
                  <a14:imgProps xmlns:a14="http://schemas.microsoft.com/office/drawing/2010/main">
                    <a14:imgLayer r:embed="rId10">
                      <a14:imgEffect>
                        <a14:backgroundRemoval t="7407" b="90000" l="10000" r="90000">
                          <a14:foregroundMark x1="47889" y1="8889" x2="52444" y2="7407"/>
                        </a14:backgroundRemoval>
                      </a14:imgEffect>
                    </a14:imgLayer>
                  </a14:imgProps>
                </a:ext>
                <a:ext uri="{28A0092B-C50C-407E-A947-70E740481C1C}">
                  <a14:useLocalDpi xmlns:a14="http://schemas.microsoft.com/office/drawing/2010/main" val="0"/>
                </a:ext>
              </a:extLst>
            </a:blip>
            <a:srcRect l="23984" r="24114"/>
            <a:stretch/>
          </p:blipFill>
          <p:spPr>
            <a:xfrm>
              <a:off x="5150620" y="2208362"/>
              <a:ext cx="330742" cy="382343"/>
            </a:xfrm>
            <a:prstGeom prst="rect">
              <a:avLst/>
            </a:prstGeom>
          </p:spPr>
        </p:pic>
      </p:grpSp>
      <p:grpSp>
        <p:nvGrpSpPr>
          <p:cNvPr id="25" name="Groupe 24">
            <a:extLst>
              <a:ext uri="{FF2B5EF4-FFF2-40B4-BE49-F238E27FC236}">
                <a16:creationId xmlns:a16="http://schemas.microsoft.com/office/drawing/2014/main" id="{1E9FCA4C-AEA9-9D62-FB47-676F336432DA}"/>
              </a:ext>
            </a:extLst>
          </p:cNvPr>
          <p:cNvGrpSpPr/>
          <p:nvPr/>
        </p:nvGrpSpPr>
        <p:grpSpPr>
          <a:xfrm>
            <a:off x="5061254" y="4641736"/>
            <a:ext cx="584260" cy="511960"/>
            <a:chOff x="5026060" y="2170531"/>
            <a:chExt cx="579863" cy="511960"/>
          </a:xfrm>
        </p:grpSpPr>
        <p:sp>
          <p:nvSpPr>
            <p:cNvPr id="27" name="Ellipse 26">
              <a:extLst>
                <a:ext uri="{FF2B5EF4-FFF2-40B4-BE49-F238E27FC236}">
                  <a16:creationId xmlns:a16="http://schemas.microsoft.com/office/drawing/2014/main" id="{B5F5B1FF-D85C-D09A-D1D9-C1B11DDD3A39}"/>
                </a:ext>
              </a:extLst>
            </p:cNvPr>
            <p:cNvSpPr/>
            <p:nvPr/>
          </p:nvSpPr>
          <p:spPr>
            <a:xfrm>
              <a:off x="5026060" y="2170531"/>
              <a:ext cx="579863" cy="511960"/>
            </a:xfrm>
            <a:prstGeom prst="ellipse">
              <a:avLst/>
            </a:prstGeom>
            <a:solidFill>
              <a:srgbClr val="D7D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dirty="0"/>
            </a:p>
          </p:txBody>
        </p:sp>
        <p:pic>
          <p:nvPicPr>
            <p:cNvPr id="29" name="Image 28" descr="Une image contenant ustensiles de cuisine&#10;&#10;Description générée automatiquement">
              <a:extLst>
                <a:ext uri="{FF2B5EF4-FFF2-40B4-BE49-F238E27FC236}">
                  <a16:creationId xmlns:a16="http://schemas.microsoft.com/office/drawing/2014/main" id="{C60546C5-EC95-E3D4-688B-0901BF9F3736}"/>
                </a:ext>
              </a:extLst>
            </p:cNvPr>
            <p:cNvPicPr>
              <a:picLocks noChangeAspect="1"/>
            </p:cNvPicPr>
            <p:nvPr/>
          </p:nvPicPr>
          <p:blipFill rotWithShape="1">
            <a:blip r:embed="rId9">
              <a:extLst>
                <a:ext uri="{BEBA8EAE-BF5A-486C-A8C5-ECC9F3942E4B}">
                  <a14:imgProps xmlns:a14="http://schemas.microsoft.com/office/drawing/2010/main">
                    <a14:imgLayer r:embed="rId10">
                      <a14:imgEffect>
                        <a14:backgroundRemoval t="7407" b="90000" l="10000" r="90000">
                          <a14:foregroundMark x1="47889" y1="8889" x2="52444" y2="7407"/>
                        </a14:backgroundRemoval>
                      </a14:imgEffect>
                    </a14:imgLayer>
                  </a14:imgProps>
                </a:ext>
                <a:ext uri="{28A0092B-C50C-407E-A947-70E740481C1C}">
                  <a14:useLocalDpi xmlns:a14="http://schemas.microsoft.com/office/drawing/2010/main" val="0"/>
                </a:ext>
              </a:extLst>
            </a:blip>
            <a:srcRect l="23984" r="24114"/>
            <a:stretch/>
          </p:blipFill>
          <p:spPr>
            <a:xfrm>
              <a:off x="5150620" y="2208362"/>
              <a:ext cx="330742" cy="382343"/>
            </a:xfrm>
            <a:prstGeom prst="rect">
              <a:avLst/>
            </a:prstGeom>
          </p:spPr>
        </p:pic>
      </p:grpSp>
      <p:grpSp>
        <p:nvGrpSpPr>
          <p:cNvPr id="32" name="Groupe 31">
            <a:extLst>
              <a:ext uri="{FF2B5EF4-FFF2-40B4-BE49-F238E27FC236}">
                <a16:creationId xmlns:a16="http://schemas.microsoft.com/office/drawing/2014/main" id="{90628BC2-7451-746E-AE28-423A14721D7D}"/>
              </a:ext>
            </a:extLst>
          </p:cNvPr>
          <p:cNvGrpSpPr/>
          <p:nvPr/>
        </p:nvGrpSpPr>
        <p:grpSpPr>
          <a:xfrm>
            <a:off x="5032169" y="5487435"/>
            <a:ext cx="579863" cy="511960"/>
            <a:chOff x="5026060" y="2170531"/>
            <a:chExt cx="579863" cy="511960"/>
          </a:xfrm>
        </p:grpSpPr>
        <p:sp>
          <p:nvSpPr>
            <p:cNvPr id="33" name="Ellipse 32">
              <a:extLst>
                <a:ext uri="{FF2B5EF4-FFF2-40B4-BE49-F238E27FC236}">
                  <a16:creationId xmlns:a16="http://schemas.microsoft.com/office/drawing/2014/main" id="{5A7ED035-1127-6AA8-8FCD-EFE8CA2B26ED}"/>
                </a:ext>
              </a:extLst>
            </p:cNvPr>
            <p:cNvSpPr/>
            <p:nvPr/>
          </p:nvSpPr>
          <p:spPr>
            <a:xfrm>
              <a:off x="5026060" y="2170531"/>
              <a:ext cx="579863" cy="511960"/>
            </a:xfrm>
            <a:prstGeom prst="ellipse">
              <a:avLst/>
            </a:prstGeom>
            <a:solidFill>
              <a:srgbClr val="D7D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dirty="0"/>
            </a:p>
          </p:txBody>
        </p:sp>
        <p:pic>
          <p:nvPicPr>
            <p:cNvPr id="34" name="Image 33" descr="Une image contenant ustensiles de cuisine&#10;&#10;Description générée automatiquement">
              <a:extLst>
                <a:ext uri="{FF2B5EF4-FFF2-40B4-BE49-F238E27FC236}">
                  <a16:creationId xmlns:a16="http://schemas.microsoft.com/office/drawing/2014/main" id="{B2751608-CEB9-92CC-0D51-5DC6D7A3F388}"/>
                </a:ext>
              </a:extLst>
            </p:cNvPr>
            <p:cNvPicPr>
              <a:picLocks noChangeAspect="1"/>
            </p:cNvPicPr>
            <p:nvPr/>
          </p:nvPicPr>
          <p:blipFill rotWithShape="1">
            <a:blip r:embed="rId9">
              <a:extLst>
                <a:ext uri="{BEBA8EAE-BF5A-486C-A8C5-ECC9F3942E4B}">
                  <a14:imgProps xmlns:a14="http://schemas.microsoft.com/office/drawing/2010/main">
                    <a14:imgLayer r:embed="rId10">
                      <a14:imgEffect>
                        <a14:backgroundRemoval t="7407" b="90000" l="10000" r="90000">
                          <a14:foregroundMark x1="47889" y1="8889" x2="52444" y2="7407"/>
                        </a14:backgroundRemoval>
                      </a14:imgEffect>
                    </a14:imgLayer>
                  </a14:imgProps>
                </a:ext>
                <a:ext uri="{28A0092B-C50C-407E-A947-70E740481C1C}">
                  <a14:useLocalDpi xmlns:a14="http://schemas.microsoft.com/office/drawing/2010/main" val="0"/>
                </a:ext>
              </a:extLst>
            </a:blip>
            <a:srcRect l="23984" r="24114"/>
            <a:stretch/>
          </p:blipFill>
          <p:spPr>
            <a:xfrm>
              <a:off x="5150620" y="2208362"/>
              <a:ext cx="330742" cy="382343"/>
            </a:xfrm>
            <a:prstGeom prst="rect">
              <a:avLst/>
            </a:prstGeom>
          </p:spPr>
        </p:pic>
      </p:grpSp>
      <p:grpSp>
        <p:nvGrpSpPr>
          <p:cNvPr id="35" name="Groupe 34">
            <a:extLst>
              <a:ext uri="{FF2B5EF4-FFF2-40B4-BE49-F238E27FC236}">
                <a16:creationId xmlns:a16="http://schemas.microsoft.com/office/drawing/2014/main" id="{DF0FB826-8D82-255C-99D0-149AB74F5240}"/>
              </a:ext>
            </a:extLst>
          </p:cNvPr>
          <p:cNvGrpSpPr/>
          <p:nvPr/>
        </p:nvGrpSpPr>
        <p:grpSpPr>
          <a:xfrm>
            <a:off x="10155385" y="1944809"/>
            <a:ext cx="579863" cy="511960"/>
            <a:chOff x="5026060" y="2170531"/>
            <a:chExt cx="579863" cy="511960"/>
          </a:xfrm>
        </p:grpSpPr>
        <p:sp>
          <p:nvSpPr>
            <p:cNvPr id="36" name="Ellipse 35">
              <a:extLst>
                <a:ext uri="{FF2B5EF4-FFF2-40B4-BE49-F238E27FC236}">
                  <a16:creationId xmlns:a16="http://schemas.microsoft.com/office/drawing/2014/main" id="{2BEF55C1-2D24-A31F-08AA-EB302B8E04C6}"/>
                </a:ext>
              </a:extLst>
            </p:cNvPr>
            <p:cNvSpPr/>
            <p:nvPr/>
          </p:nvSpPr>
          <p:spPr>
            <a:xfrm>
              <a:off x="5026060" y="2170531"/>
              <a:ext cx="579863" cy="511960"/>
            </a:xfrm>
            <a:prstGeom prst="ellipse">
              <a:avLst/>
            </a:prstGeom>
            <a:solidFill>
              <a:srgbClr val="D7D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dirty="0"/>
            </a:p>
          </p:txBody>
        </p:sp>
        <p:pic>
          <p:nvPicPr>
            <p:cNvPr id="37" name="Image 36" descr="Une image contenant ustensiles de cuisine&#10;&#10;Description générée automatiquement">
              <a:extLst>
                <a:ext uri="{FF2B5EF4-FFF2-40B4-BE49-F238E27FC236}">
                  <a16:creationId xmlns:a16="http://schemas.microsoft.com/office/drawing/2014/main" id="{54ED3683-DD88-F5AB-93DF-FE7FD1D49D92}"/>
                </a:ext>
              </a:extLst>
            </p:cNvPr>
            <p:cNvPicPr>
              <a:picLocks noChangeAspect="1"/>
            </p:cNvPicPr>
            <p:nvPr/>
          </p:nvPicPr>
          <p:blipFill rotWithShape="1">
            <a:blip r:embed="rId9">
              <a:extLst>
                <a:ext uri="{BEBA8EAE-BF5A-486C-A8C5-ECC9F3942E4B}">
                  <a14:imgProps xmlns:a14="http://schemas.microsoft.com/office/drawing/2010/main">
                    <a14:imgLayer r:embed="rId10">
                      <a14:imgEffect>
                        <a14:backgroundRemoval t="7407" b="90000" l="10000" r="90000">
                          <a14:foregroundMark x1="47889" y1="8889" x2="52444" y2="7407"/>
                        </a14:backgroundRemoval>
                      </a14:imgEffect>
                    </a14:imgLayer>
                  </a14:imgProps>
                </a:ext>
                <a:ext uri="{28A0092B-C50C-407E-A947-70E740481C1C}">
                  <a14:useLocalDpi xmlns:a14="http://schemas.microsoft.com/office/drawing/2010/main" val="0"/>
                </a:ext>
              </a:extLst>
            </a:blip>
            <a:srcRect l="23984" r="24114"/>
            <a:stretch/>
          </p:blipFill>
          <p:spPr>
            <a:xfrm>
              <a:off x="5150620" y="2208362"/>
              <a:ext cx="330742" cy="382343"/>
            </a:xfrm>
            <a:prstGeom prst="rect">
              <a:avLst/>
            </a:prstGeom>
          </p:spPr>
        </p:pic>
      </p:grpSp>
      <p:grpSp>
        <p:nvGrpSpPr>
          <p:cNvPr id="38" name="Groupe 37">
            <a:extLst>
              <a:ext uri="{FF2B5EF4-FFF2-40B4-BE49-F238E27FC236}">
                <a16:creationId xmlns:a16="http://schemas.microsoft.com/office/drawing/2014/main" id="{D9D8B380-5FB4-F165-CA26-01CAB8543D96}"/>
              </a:ext>
            </a:extLst>
          </p:cNvPr>
          <p:cNvGrpSpPr/>
          <p:nvPr/>
        </p:nvGrpSpPr>
        <p:grpSpPr>
          <a:xfrm>
            <a:off x="10155385" y="2779750"/>
            <a:ext cx="579863" cy="511960"/>
            <a:chOff x="5026060" y="2170531"/>
            <a:chExt cx="579863" cy="511960"/>
          </a:xfrm>
        </p:grpSpPr>
        <p:sp>
          <p:nvSpPr>
            <p:cNvPr id="39" name="Ellipse 38">
              <a:extLst>
                <a:ext uri="{FF2B5EF4-FFF2-40B4-BE49-F238E27FC236}">
                  <a16:creationId xmlns:a16="http://schemas.microsoft.com/office/drawing/2014/main" id="{E211F778-15FA-2605-DC12-37069E6659DD}"/>
                </a:ext>
              </a:extLst>
            </p:cNvPr>
            <p:cNvSpPr/>
            <p:nvPr/>
          </p:nvSpPr>
          <p:spPr>
            <a:xfrm>
              <a:off x="5026060" y="2170531"/>
              <a:ext cx="579863" cy="511960"/>
            </a:xfrm>
            <a:prstGeom prst="ellipse">
              <a:avLst/>
            </a:prstGeom>
            <a:solidFill>
              <a:srgbClr val="D7D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dirty="0"/>
            </a:p>
          </p:txBody>
        </p:sp>
        <p:pic>
          <p:nvPicPr>
            <p:cNvPr id="40" name="Image 39" descr="Une image contenant ustensiles de cuisine&#10;&#10;Description générée automatiquement">
              <a:extLst>
                <a:ext uri="{FF2B5EF4-FFF2-40B4-BE49-F238E27FC236}">
                  <a16:creationId xmlns:a16="http://schemas.microsoft.com/office/drawing/2014/main" id="{96A1C70E-22FF-08A5-3F20-C128E162BA7C}"/>
                </a:ext>
              </a:extLst>
            </p:cNvPr>
            <p:cNvPicPr>
              <a:picLocks noChangeAspect="1"/>
            </p:cNvPicPr>
            <p:nvPr/>
          </p:nvPicPr>
          <p:blipFill rotWithShape="1">
            <a:blip r:embed="rId9">
              <a:extLst>
                <a:ext uri="{BEBA8EAE-BF5A-486C-A8C5-ECC9F3942E4B}">
                  <a14:imgProps xmlns:a14="http://schemas.microsoft.com/office/drawing/2010/main">
                    <a14:imgLayer r:embed="rId10">
                      <a14:imgEffect>
                        <a14:backgroundRemoval t="7407" b="90000" l="10000" r="90000">
                          <a14:foregroundMark x1="47889" y1="8889" x2="52444" y2="7407"/>
                        </a14:backgroundRemoval>
                      </a14:imgEffect>
                    </a14:imgLayer>
                  </a14:imgProps>
                </a:ext>
                <a:ext uri="{28A0092B-C50C-407E-A947-70E740481C1C}">
                  <a14:useLocalDpi xmlns:a14="http://schemas.microsoft.com/office/drawing/2010/main" val="0"/>
                </a:ext>
              </a:extLst>
            </a:blip>
            <a:srcRect l="23984" r="24114"/>
            <a:stretch/>
          </p:blipFill>
          <p:spPr>
            <a:xfrm>
              <a:off x="5150620" y="2208362"/>
              <a:ext cx="330742" cy="382343"/>
            </a:xfrm>
            <a:prstGeom prst="rect">
              <a:avLst/>
            </a:prstGeom>
          </p:spPr>
        </p:pic>
      </p:grpSp>
      <p:grpSp>
        <p:nvGrpSpPr>
          <p:cNvPr id="41" name="Groupe 40">
            <a:extLst>
              <a:ext uri="{FF2B5EF4-FFF2-40B4-BE49-F238E27FC236}">
                <a16:creationId xmlns:a16="http://schemas.microsoft.com/office/drawing/2014/main" id="{C69907A5-67C3-3031-1B05-7104EFA3C107}"/>
              </a:ext>
            </a:extLst>
          </p:cNvPr>
          <p:cNvGrpSpPr/>
          <p:nvPr/>
        </p:nvGrpSpPr>
        <p:grpSpPr>
          <a:xfrm>
            <a:off x="10155384" y="3580431"/>
            <a:ext cx="579863" cy="511960"/>
            <a:chOff x="5026060" y="2170531"/>
            <a:chExt cx="579863" cy="511960"/>
          </a:xfrm>
        </p:grpSpPr>
        <p:sp>
          <p:nvSpPr>
            <p:cNvPr id="42" name="Ellipse 41">
              <a:extLst>
                <a:ext uri="{FF2B5EF4-FFF2-40B4-BE49-F238E27FC236}">
                  <a16:creationId xmlns:a16="http://schemas.microsoft.com/office/drawing/2014/main" id="{29E1DF6C-DCCF-31C8-5B47-C748A56A9BEB}"/>
                </a:ext>
              </a:extLst>
            </p:cNvPr>
            <p:cNvSpPr/>
            <p:nvPr/>
          </p:nvSpPr>
          <p:spPr>
            <a:xfrm>
              <a:off x="5026060" y="2170531"/>
              <a:ext cx="579863" cy="511960"/>
            </a:xfrm>
            <a:prstGeom prst="ellipse">
              <a:avLst/>
            </a:prstGeom>
            <a:solidFill>
              <a:srgbClr val="D7D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dirty="0"/>
            </a:p>
          </p:txBody>
        </p:sp>
        <p:pic>
          <p:nvPicPr>
            <p:cNvPr id="43" name="Image 42" descr="Une image contenant ustensiles de cuisine&#10;&#10;Description générée automatiquement">
              <a:extLst>
                <a:ext uri="{FF2B5EF4-FFF2-40B4-BE49-F238E27FC236}">
                  <a16:creationId xmlns:a16="http://schemas.microsoft.com/office/drawing/2014/main" id="{3189F9FA-91CA-87E7-C8D9-7F504BAC6A66}"/>
                </a:ext>
              </a:extLst>
            </p:cNvPr>
            <p:cNvPicPr>
              <a:picLocks noChangeAspect="1"/>
            </p:cNvPicPr>
            <p:nvPr/>
          </p:nvPicPr>
          <p:blipFill rotWithShape="1">
            <a:blip r:embed="rId9">
              <a:extLst>
                <a:ext uri="{BEBA8EAE-BF5A-486C-A8C5-ECC9F3942E4B}">
                  <a14:imgProps xmlns:a14="http://schemas.microsoft.com/office/drawing/2010/main">
                    <a14:imgLayer r:embed="rId10">
                      <a14:imgEffect>
                        <a14:backgroundRemoval t="7407" b="90000" l="10000" r="90000">
                          <a14:foregroundMark x1="47889" y1="8889" x2="52444" y2="7407"/>
                        </a14:backgroundRemoval>
                      </a14:imgEffect>
                    </a14:imgLayer>
                  </a14:imgProps>
                </a:ext>
                <a:ext uri="{28A0092B-C50C-407E-A947-70E740481C1C}">
                  <a14:useLocalDpi xmlns:a14="http://schemas.microsoft.com/office/drawing/2010/main" val="0"/>
                </a:ext>
              </a:extLst>
            </a:blip>
            <a:srcRect l="23984" r="24114"/>
            <a:stretch/>
          </p:blipFill>
          <p:spPr>
            <a:xfrm>
              <a:off x="5150620" y="2208362"/>
              <a:ext cx="330742" cy="382343"/>
            </a:xfrm>
            <a:prstGeom prst="rect">
              <a:avLst/>
            </a:prstGeom>
          </p:spPr>
        </p:pic>
      </p:grpSp>
      <p:grpSp>
        <p:nvGrpSpPr>
          <p:cNvPr id="44" name="Groupe 43">
            <a:extLst>
              <a:ext uri="{FF2B5EF4-FFF2-40B4-BE49-F238E27FC236}">
                <a16:creationId xmlns:a16="http://schemas.microsoft.com/office/drawing/2014/main" id="{6863DAF0-FBEA-43B2-D24A-783DC8F78876}"/>
              </a:ext>
            </a:extLst>
          </p:cNvPr>
          <p:cNvGrpSpPr/>
          <p:nvPr/>
        </p:nvGrpSpPr>
        <p:grpSpPr>
          <a:xfrm>
            <a:off x="10155384" y="4406950"/>
            <a:ext cx="579863" cy="511960"/>
            <a:chOff x="5026060" y="2170531"/>
            <a:chExt cx="579863" cy="511960"/>
          </a:xfrm>
        </p:grpSpPr>
        <p:sp>
          <p:nvSpPr>
            <p:cNvPr id="45" name="Ellipse 44">
              <a:extLst>
                <a:ext uri="{FF2B5EF4-FFF2-40B4-BE49-F238E27FC236}">
                  <a16:creationId xmlns:a16="http://schemas.microsoft.com/office/drawing/2014/main" id="{8531AF2F-EF6C-0D0A-FBBB-CD067C02BDF4}"/>
                </a:ext>
              </a:extLst>
            </p:cNvPr>
            <p:cNvSpPr/>
            <p:nvPr/>
          </p:nvSpPr>
          <p:spPr>
            <a:xfrm>
              <a:off x="5026060" y="2170531"/>
              <a:ext cx="579863" cy="511960"/>
            </a:xfrm>
            <a:prstGeom prst="ellipse">
              <a:avLst/>
            </a:prstGeom>
            <a:solidFill>
              <a:srgbClr val="D7D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dirty="0"/>
            </a:p>
          </p:txBody>
        </p:sp>
        <p:pic>
          <p:nvPicPr>
            <p:cNvPr id="46" name="Image 45" descr="Une image contenant ustensiles de cuisine&#10;&#10;Description générée automatiquement">
              <a:extLst>
                <a:ext uri="{FF2B5EF4-FFF2-40B4-BE49-F238E27FC236}">
                  <a16:creationId xmlns:a16="http://schemas.microsoft.com/office/drawing/2014/main" id="{0C1694FF-72B9-7E4D-8BA4-776448DC2317}"/>
                </a:ext>
              </a:extLst>
            </p:cNvPr>
            <p:cNvPicPr>
              <a:picLocks noChangeAspect="1"/>
            </p:cNvPicPr>
            <p:nvPr/>
          </p:nvPicPr>
          <p:blipFill rotWithShape="1">
            <a:blip r:embed="rId9">
              <a:extLst>
                <a:ext uri="{BEBA8EAE-BF5A-486C-A8C5-ECC9F3942E4B}">
                  <a14:imgProps xmlns:a14="http://schemas.microsoft.com/office/drawing/2010/main">
                    <a14:imgLayer r:embed="rId10">
                      <a14:imgEffect>
                        <a14:backgroundRemoval t="7407" b="90000" l="10000" r="90000">
                          <a14:foregroundMark x1="47889" y1="8889" x2="52444" y2="7407"/>
                        </a14:backgroundRemoval>
                      </a14:imgEffect>
                    </a14:imgLayer>
                  </a14:imgProps>
                </a:ext>
                <a:ext uri="{28A0092B-C50C-407E-A947-70E740481C1C}">
                  <a14:useLocalDpi xmlns:a14="http://schemas.microsoft.com/office/drawing/2010/main" val="0"/>
                </a:ext>
              </a:extLst>
            </a:blip>
            <a:srcRect l="23984" r="24114"/>
            <a:stretch/>
          </p:blipFill>
          <p:spPr>
            <a:xfrm>
              <a:off x="5150620" y="2208362"/>
              <a:ext cx="330742" cy="382343"/>
            </a:xfrm>
            <a:prstGeom prst="rect">
              <a:avLst/>
            </a:prstGeom>
          </p:spPr>
        </p:pic>
      </p:grpSp>
    </p:spTree>
    <p:extLst>
      <p:ext uri="{BB962C8B-B14F-4D97-AF65-F5344CB8AC3E}">
        <p14:creationId xmlns:p14="http://schemas.microsoft.com/office/powerpoint/2010/main" val="10659731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rallélogramme 3">
            <a:extLst>
              <a:ext uri="{FF2B5EF4-FFF2-40B4-BE49-F238E27FC236}">
                <a16:creationId xmlns:a16="http://schemas.microsoft.com/office/drawing/2014/main" id="{E76178CF-54CA-C78C-A092-0E12BAF7AA7E}"/>
              </a:ext>
            </a:extLst>
          </p:cNvPr>
          <p:cNvSpPr/>
          <p:nvPr/>
        </p:nvSpPr>
        <p:spPr>
          <a:xfrm rot="21169544">
            <a:off x="-907179" y="-899379"/>
            <a:ext cx="14073125" cy="2334163"/>
          </a:xfrm>
          <a:prstGeom prst="parallelogram">
            <a:avLst/>
          </a:prstGeom>
          <a:solidFill>
            <a:srgbClr val="D7D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dirty="0"/>
          </a:p>
        </p:txBody>
      </p:sp>
      <p:sp>
        <p:nvSpPr>
          <p:cNvPr id="5" name="Parallélogramme 4">
            <a:extLst>
              <a:ext uri="{FF2B5EF4-FFF2-40B4-BE49-F238E27FC236}">
                <a16:creationId xmlns:a16="http://schemas.microsoft.com/office/drawing/2014/main" id="{5C163899-C1C6-8F4F-8DAE-DCB5F216E3AB}"/>
              </a:ext>
            </a:extLst>
          </p:cNvPr>
          <p:cNvSpPr/>
          <p:nvPr/>
        </p:nvSpPr>
        <p:spPr>
          <a:xfrm rot="21156184">
            <a:off x="-820875" y="6044409"/>
            <a:ext cx="14073125" cy="3507806"/>
          </a:xfrm>
          <a:prstGeom prst="parallelogram">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dirty="0"/>
          </a:p>
        </p:txBody>
      </p:sp>
      <p:pic>
        <p:nvPicPr>
          <p:cNvPr id="20" name="Image 19">
            <a:extLst>
              <a:ext uri="{FF2B5EF4-FFF2-40B4-BE49-F238E27FC236}">
                <a16:creationId xmlns:a16="http://schemas.microsoft.com/office/drawing/2014/main" id="{A341C474-0F1E-6B6C-D84F-A193A0797B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06292" y="814083"/>
            <a:ext cx="490909" cy="720000"/>
          </a:xfrm>
          <a:prstGeom prst="rect">
            <a:avLst/>
          </a:prstGeom>
        </p:spPr>
      </p:pic>
      <p:pic>
        <p:nvPicPr>
          <p:cNvPr id="22" name="Image 21">
            <a:extLst>
              <a:ext uri="{FF2B5EF4-FFF2-40B4-BE49-F238E27FC236}">
                <a16:creationId xmlns:a16="http://schemas.microsoft.com/office/drawing/2014/main" id="{0BC35AD5-360D-4462-86F2-33E0208E700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642464" y="1738813"/>
            <a:ext cx="454737" cy="720000"/>
          </a:xfrm>
          <a:prstGeom prst="rect">
            <a:avLst/>
          </a:prstGeom>
        </p:spPr>
      </p:pic>
      <p:pic>
        <p:nvPicPr>
          <p:cNvPr id="24" name="Image 23">
            <a:extLst>
              <a:ext uri="{FF2B5EF4-FFF2-40B4-BE49-F238E27FC236}">
                <a16:creationId xmlns:a16="http://schemas.microsoft.com/office/drawing/2014/main" id="{44A0FB69-C27B-531E-1E0F-956692B4008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415263" y="2598904"/>
            <a:ext cx="681938" cy="720000"/>
          </a:xfrm>
          <a:prstGeom prst="rect">
            <a:avLst/>
          </a:prstGeom>
        </p:spPr>
      </p:pic>
      <p:pic>
        <p:nvPicPr>
          <p:cNvPr id="26" name="Image 25">
            <a:extLst>
              <a:ext uri="{FF2B5EF4-FFF2-40B4-BE49-F238E27FC236}">
                <a16:creationId xmlns:a16="http://schemas.microsoft.com/office/drawing/2014/main" id="{77028D7B-D7A0-B119-6654-EFF54CA3309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581319" y="3561442"/>
            <a:ext cx="489959" cy="720000"/>
          </a:xfrm>
          <a:prstGeom prst="rect">
            <a:avLst/>
          </a:prstGeom>
        </p:spPr>
      </p:pic>
      <p:pic>
        <p:nvPicPr>
          <p:cNvPr id="28" name="Image 27">
            <a:extLst>
              <a:ext uri="{FF2B5EF4-FFF2-40B4-BE49-F238E27FC236}">
                <a16:creationId xmlns:a16="http://schemas.microsoft.com/office/drawing/2014/main" id="{B705F9B9-E598-7F7B-7444-188747ACFBD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441201" y="4523981"/>
            <a:ext cx="656000" cy="720000"/>
          </a:xfrm>
          <a:prstGeom prst="rect">
            <a:avLst/>
          </a:prstGeom>
        </p:spPr>
      </p:pic>
      <p:pic>
        <p:nvPicPr>
          <p:cNvPr id="30" name="Image 29" descr="Une image contenant ciel nocturne&#10;&#10;Description générée automatiquement">
            <a:extLst>
              <a:ext uri="{FF2B5EF4-FFF2-40B4-BE49-F238E27FC236}">
                <a16:creationId xmlns:a16="http://schemas.microsoft.com/office/drawing/2014/main" id="{1279E37F-511F-1B33-2E30-CA1B1A0F9C9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3519" y="15387"/>
            <a:ext cx="2522276" cy="1887257"/>
          </a:xfrm>
          <a:prstGeom prst="rect">
            <a:avLst/>
          </a:prstGeom>
        </p:spPr>
      </p:pic>
      <p:sp>
        <p:nvSpPr>
          <p:cNvPr id="31" name="ZoneTexte 30">
            <a:extLst>
              <a:ext uri="{FF2B5EF4-FFF2-40B4-BE49-F238E27FC236}">
                <a16:creationId xmlns:a16="http://schemas.microsoft.com/office/drawing/2014/main" id="{36D7F4BA-DCBA-820F-654D-C543FC02354D}"/>
              </a:ext>
            </a:extLst>
          </p:cNvPr>
          <p:cNvSpPr txBox="1"/>
          <p:nvPr/>
        </p:nvSpPr>
        <p:spPr>
          <a:xfrm rot="21184081">
            <a:off x="2241263" y="149634"/>
            <a:ext cx="10044900" cy="1077218"/>
          </a:xfrm>
          <a:prstGeom prst="rect">
            <a:avLst/>
          </a:prstGeom>
          <a:noFill/>
        </p:spPr>
        <p:txBody>
          <a:bodyPr wrap="square" rtlCol="0">
            <a:spAutoFit/>
          </a:bodyPr>
          <a:lstStyle/>
          <a:p>
            <a:r>
              <a:rPr lang="fr-CH" sz="3200" b="1" dirty="0">
                <a:latin typeface="+mj-lt"/>
              </a:rPr>
              <a:t>Avantages pour les organisations sportives, </a:t>
            </a:r>
          </a:p>
          <a:p>
            <a:r>
              <a:rPr lang="fr-CH" sz="3200" b="1" dirty="0">
                <a:latin typeface="+mj-lt"/>
              </a:rPr>
              <a:t>culturelles et artistiques</a:t>
            </a:r>
          </a:p>
        </p:txBody>
      </p:sp>
      <p:sp>
        <p:nvSpPr>
          <p:cNvPr id="2" name="Rectangle : coins arrondis 1">
            <a:extLst>
              <a:ext uri="{FF2B5EF4-FFF2-40B4-BE49-F238E27FC236}">
                <a16:creationId xmlns:a16="http://schemas.microsoft.com/office/drawing/2014/main" id="{F27878C9-5190-2B2F-FB35-5E3E7278F809}"/>
              </a:ext>
            </a:extLst>
          </p:cNvPr>
          <p:cNvSpPr/>
          <p:nvPr/>
        </p:nvSpPr>
        <p:spPr>
          <a:xfrm>
            <a:off x="3769183" y="1882669"/>
            <a:ext cx="4893005" cy="516048"/>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H" sz="1600" dirty="0">
                <a:solidFill>
                  <a:schemeClr val="tx1"/>
                </a:solidFill>
              </a:rPr>
              <a:t>Faire connaître les activités de l’organisation</a:t>
            </a:r>
          </a:p>
        </p:txBody>
      </p:sp>
      <p:sp>
        <p:nvSpPr>
          <p:cNvPr id="3" name="Rectangle : coins arrondis 2">
            <a:extLst>
              <a:ext uri="{FF2B5EF4-FFF2-40B4-BE49-F238E27FC236}">
                <a16:creationId xmlns:a16="http://schemas.microsoft.com/office/drawing/2014/main" id="{E00B5BC1-9EF7-E116-3942-9120475C93CC}"/>
              </a:ext>
            </a:extLst>
          </p:cNvPr>
          <p:cNvSpPr/>
          <p:nvPr/>
        </p:nvSpPr>
        <p:spPr>
          <a:xfrm>
            <a:off x="1322680" y="2715699"/>
            <a:ext cx="4893005" cy="516048"/>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H" sz="1600" dirty="0">
                <a:solidFill>
                  <a:schemeClr val="tx1"/>
                </a:solidFill>
              </a:rPr>
              <a:t>Meilleures reconnaissance politique et sociale du rôle éducatif et préventif des activités extrascolaires</a:t>
            </a:r>
          </a:p>
        </p:txBody>
      </p:sp>
      <p:sp>
        <p:nvSpPr>
          <p:cNvPr id="6" name="Rectangle : coins arrondis 5">
            <a:extLst>
              <a:ext uri="{FF2B5EF4-FFF2-40B4-BE49-F238E27FC236}">
                <a16:creationId xmlns:a16="http://schemas.microsoft.com/office/drawing/2014/main" id="{99986E86-A84A-701A-8FF7-590C6BD88FC2}"/>
              </a:ext>
            </a:extLst>
          </p:cNvPr>
          <p:cNvSpPr/>
          <p:nvPr/>
        </p:nvSpPr>
        <p:spPr>
          <a:xfrm>
            <a:off x="5737985" y="3517225"/>
            <a:ext cx="4893005" cy="516048"/>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H" sz="1600" dirty="0">
                <a:solidFill>
                  <a:schemeClr val="tx1"/>
                </a:solidFill>
              </a:rPr>
              <a:t>Valorisation du travail accompli par la société civile auprès des enfants et des jeunes</a:t>
            </a:r>
          </a:p>
        </p:txBody>
      </p:sp>
      <p:sp>
        <p:nvSpPr>
          <p:cNvPr id="7" name="Rectangle : coins arrondis 6">
            <a:extLst>
              <a:ext uri="{FF2B5EF4-FFF2-40B4-BE49-F238E27FC236}">
                <a16:creationId xmlns:a16="http://schemas.microsoft.com/office/drawing/2014/main" id="{38F69203-E1C5-26BB-0F8F-ABB5C8705D90}"/>
              </a:ext>
            </a:extLst>
          </p:cNvPr>
          <p:cNvSpPr/>
          <p:nvPr/>
        </p:nvSpPr>
        <p:spPr>
          <a:xfrm>
            <a:off x="672366" y="4244393"/>
            <a:ext cx="4893005" cy="516048"/>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H" sz="1600" dirty="0">
                <a:solidFill>
                  <a:schemeClr val="tx1"/>
                </a:solidFill>
              </a:rPr>
              <a:t>Echanges d’expériences et travail en réseau</a:t>
            </a:r>
          </a:p>
        </p:txBody>
      </p:sp>
      <p:sp>
        <p:nvSpPr>
          <p:cNvPr id="8" name="Rectangle : coins arrondis 7">
            <a:extLst>
              <a:ext uri="{FF2B5EF4-FFF2-40B4-BE49-F238E27FC236}">
                <a16:creationId xmlns:a16="http://schemas.microsoft.com/office/drawing/2014/main" id="{322D440E-1CB6-3433-4EC1-CD6E628C27DC}"/>
              </a:ext>
            </a:extLst>
          </p:cNvPr>
          <p:cNvSpPr/>
          <p:nvPr/>
        </p:nvSpPr>
        <p:spPr>
          <a:xfrm>
            <a:off x="4031354" y="5058656"/>
            <a:ext cx="4893005" cy="516048"/>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H" sz="1600" dirty="0">
                <a:solidFill>
                  <a:schemeClr val="tx1"/>
                </a:solidFill>
              </a:rPr>
              <a:t>Acquisition éventuelle de nouveaux membres</a:t>
            </a:r>
          </a:p>
        </p:txBody>
      </p:sp>
      <p:grpSp>
        <p:nvGrpSpPr>
          <p:cNvPr id="9" name="Groupe 8">
            <a:extLst>
              <a:ext uri="{FF2B5EF4-FFF2-40B4-BE49-F238E27FC236}">
                <a16:creationId xmlns:a16="http://schemas.microsoft.com/office/drawing/2014/main" id="{E16AB208-9A84-E35D-B2E9-446A62004DC3}"/>
              </a:ext>
            </a:extLst>
          </p:cNvPr>
          <p:cNvGrpSpPr/>
          <p:nvPr/>
        </p:nvGrpSpPr>
        <p:grpSpPr>
          <a:xfrm>
            <a:off x="8572148" y="1882669"/>
            <a:ext cx="579863" cy="511960"/>
            <a:chOff x="5026060" y="2170531"/>
            <a:chExt cx="579863" cy="511960"/>
          </a:xfrm>
        </p:grpSpPr>
        <p:sp>
          <p:nvSpPr>
            <p:cNvPr id="10" name="Ellipse 9">
              <a:extLst>
                <a:ext uri="{FF2B5EF4-FFF2-40B4-BE49-F238E27FC236}">
                  <a16:creationId xmlns:a16="http://schemas.microsoft.com/office/drawing/2014/main" id="{77AB6258-7CA3-8733-7FD4-25B7E5832564}"/>
                </a:ext>
              </a:extLst>
            </p:cNvPr>
            <p:cNvSpPr/>
            <p:nvPr/>
          </p:nvSpPr>
          <p:spPr>
            <a:xfrm>
              <a:off x="5026060" y="2170531"/>
              <a:ext cx="579863" cy="511960"/>
            </a:xfrm>
            <a:prstGeom prst="ellipse">
              <a:avLst/>
            </a:prstGeom>
            <a:solidFill>
              <a:srgbClr val="D7D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dirty="0"/>
            </a:p>
          </p:txBody>
        </p:sp>
        <p:pic>
          <p:nvPicPr>
            <p:cNvPr id="11" name="Image 10" descr="Une image contenant ustensiles de cuisine&#10;&#10;Description générée automatiquement">
              <a:extLst>
                <a:ext uri="{FF2B5EF4-FFF2-40B4-BE49-F238E27FC236}">
                  <a16:creationId xmlns:a16="http://schemas.microsoft.com/office/drawing/2014/main" id="{459F92C0-343E-7FCB-B477-1EC74F7F8955}"/>
                </a:ext>
              </a:extLst>
            </p:cNvPr>
            <p:cNvPicPr>
              <a:picLocks noChangeAspect="1"/>
            </p:cNvPicPr>
            <p:nvPr/>
          </p:nvPicPr>
          <p:blipFill rotWithShape="1">
            <a:blip r:embed="rId9">
              <a:extLst>
                <a:ext uri="{BEBA8EAE-BF5A-486C-A8C5-ECC9F3942E4B}">
                  <a14:imgProps xmlns:a14="http://schemas.microsoft.com/office/drawing/2010/main">
                    <a14:imgLayer r:embed="rId10">
                      <a14:imgEffect>
                        <a14:backgroundRemoval t="7407" b="90000" l="10000" r="90000">
                          <a14:foregroundMark x1="47889" y1="8889" x2="52444" y2="7407"/>
                        </a14:backgroundRemoval>
                      </a14:imgEffect>
                    </a14:imgLayer>
                  </a14:imgProps>
                </a:ext>
                <a:ext uri="{28A0092B-C50C-407E-A947-70E740481C1C}">
                  <a14:useLocalDpi xmlns:a14="http://schemas.microsoft.com/office/drawing/2010/main" val="0"/>
                </a:ext>
              </a:extLst>
            </a:blip>
            <a:srcRect l="23984" r="24114"/>
            <a:stretch/>
          </p:blipFill>
          <p:spPr>
            <a:xfrm>
              <a:off x="5150620" y="2208362"/>
              <a:ext cx="330742" cy="382343"/>
            </a:xfrm>
            <a:prstGeom prst="rect">
              <a:avLst/>
            </a:prstGeom>
          </p:spPr>
        </p:pic>
      </p:grpSp>
      <p:grpSp>
        <p:nvGrpSpPr>
          <p:cNvPr id="12" name="Groupe 11">
            <a:extLst>
              <a:ext uri="{FF2B5EF4-FFF2-40B4-BE49-F238E27FC236}">
                <a16:creationId xmlns:a16="http://schemas.microsoft.com/office/drawing/2014/main" id="{CAAB0F20-CBF7-424E-77B0-4410F16E1000}"/>
              </a:ext>
            </a:extLst>
          </p:cNvPr>
          <p:cNvGrpSpPr/>
          <p:nvPr/>
        </p:nvGrpSpPr>
        <p:grpSpPr>
          <a:xfrm>
            <a:off x="6129383" y="2719787"/>
            <a:ext cx="579863" cy="511960"/>
            <a:chOff x="5026060" y="2170531"/>
            <a:chExt cx="579863" cy="511960"/>
          </a:xfrm>
        </p:grpSpPr>
        <p:sp>
          <p:nvSpPr>
            <p:cNvPr id="13" name="Ellipse 12">
              <a:extLst>
                <a:ext uri="{FF2B5EF4-FFF2-40B4-BE49-F238E27FC236}">
                  <a16:creationId xmlns:a16="http://schemas.microsoft.com/office/drawing/2014/main" id="{86971B34-2E05-D1A6-B0DA-5C44F4394C86}"/>
                </a:ext>
              </a:extLst>
            </p:cNvPr>
            <p:cNvSpPr/>
            <p:nvPr/>
          </p:nvSpPr>
          <p:spPr>
            <a:xfrm>
              <a:off x="5026060" y="2170531"/>
              <a:ext cx="579863" cy="511960"/>
            </a:xfrm>
            <a:prstGeom prst="ellipse">
              <a:avLst/>
            </a:prstGeom>
            <a:solidFill>
              <a:srgbClr val="D7D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dirty="0"/>
            </a:p>
          </p:txBody>
        </p:sp>
        <p:pic>
          <p:nvPicPr>
            <p:cNvPr id="14" name="Image 13" descr="Une image contenant ustensiles de cuisine&#10;&#10;Description générée automatiquement">
              <a:extLst>
                <a:ext uri="{FF2B5EF4-FFF2-40B4-BE49-F238E27FC236}">
                  <a16:creationId xmlns:a16="http://schemas.microsoft.com/office/drawing/2014/main" id="{12015DCB-4D3A-EFA7-9870-FF7D8FD7E382}"/>
                </a:ext>
              </a:extLst>
            </p:cNvPr>
            <p:cNvPicPr>
              <a:picLocks noChangeAspect="1"/>
            </p:cNvPicPr>
            <p:nvPr/>
          </p:nvPicPr>
          <p:blipFill rotWithShape="1">
            <a:blip r:embed="rId9">
              <a:extLst>
                <a:ext uri="{BEBA8EAE-BF5A-486C-A8C5-ECC9F3942E4B}">
                  <a14:imgProps xmlns:a14="http://schemas.microsoft.com/office/drawing/2010/main">
                    <a14:imgLayer r:embed="rId10">
                      <a14:imgEffect>
                        <a14:backgroundRemoval t="7407" b="90000" l="10000" r="90000">
                          <a14:foregroundMark x1="47889" y1="8889" x2="52444" y2="7407"/>
                        </a14:backgroundRemoval>
                      </a14:imgEffect>
                    </a14:imgLayer>
                  </a14:imgProps>
                </a:ext>
                <a:ext uri="{28A0092B-C50C-407E-A947-70E740481C1C}">
                  <a14:useLocalDpi xmlns:a14="http://schemas.microsoft.com/office/drawing/2010/main" val="0"/>
                </a:ext>
              </a:extLst>
            </a:blip>
            <a:srcRect l="23984" r="24114"/>
            <a:stretch/>
          </p:blipFill>
          <p:spPr>
            <a:xfrm>
              <a:off x="5150620" y="2208362"/>
              <a:ext cx="330742" cy="382343"/>
            </a:xfrm>
            <a:prstGeom prst="rect">
              <a:avLst/>
            </a:prstGeom>
          </p:spPr>
        </p:pic>
      </p:grpSp>
      <p:grpSp>
        <p:nvGrpSpPr>
          <p:cNvPr id="15" name="Groupe 14">
            <a:extLst>
              <a:ext uri="{FF2B5EF4-FFF2-40B4-BE49-F238E27FC236}">
                <a16:creationId xmlns:a16="http://schemas.microsoft.com/office/drawing/2014/main" id="{B7B8DD84-3BD6-5C15-32F8-A636BB782082}"/>
              </a:ext>
            </a:extLst>
          </p:cNvPr>
          <p:cNvGrpSpPr/>
          <p:nvPr/>
        </p:nvGrpSpPr>
        <p:grpSpPr>
          <a:xfrm>
            <a:off x="10526291" y="3521313"/>
            <a:ext cx="579863" cy="511960"/>
            <a:chOff x="5026060" y="2170531"/>
            <a:chExt cx="579863" cy="511960"/>
          </a:xfrm>
        </p:grpSpPr>
        <p:sp>
          <p:nvSpPr>
            <p:cNvPr id="16" name="Ellipse 15">
              <a:extLst>
                <a:ext uri="{FF2B5EF4-FFF2-40B4-BE49-F238E27FC236}">
                  <a16:creationId xmlns:a16="http://schemas.microsoft.com/office/drawing/2014/main" id="{3137BFCB-5F5D-B9A8-FD56-E1819BEA0F36}"/>
                </a:ext>
              </a:extLst>
            </p:cNvPr>
            <p:cNvSpPr/>
            <p:nvPr/>
          </p:nvSpPr>
          <p:spPr>
            <a:xfrm>
              <a:off x="5026060" y="2170531"/>
              <a:ext cx="579863" cy="511960"/>
            </a:xfrm>
            <a:prstGeom prst="ellipse">
              <a:avLst/>
            </a:prstGeom>
            <a:solidFill>
              <a:srgbClr val="D7D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dirty="0"/>
            </a:p>
          </p:txBody>
        </p:sp>
        <p:pic>
          <p:nvPicPr>
            <p:cNvPr id="17" name="Image 16" descr="Une image contenant ustensiles de cuisine&#10;&#10;Description générée automatiquement">
              <a:extLst>
                <a:ext uri="{FF2B5EF4-FFF2-40B4-BE49-F238E27FC236}">
                  <a16:creationId xmlns:a16="http://schemas.microsoft.com/office/drawing/2014/main" id="{866A57E4-8C8A-4CB2-ED4E-490D7B9DD049}"/>
                </a:ext>
              </a:extLst>
            </p:cNvPr>
            <p:cNvPicPr>
              <a:picLocks noChangeAspect="1"/>
            </p:cNvPicPr>
            <p:nvPr/>
          </p:nvPicPr>
          <p:blipFill rotWithShape="1">
            <a:blip r:embed="rId9">
              <a:extLst>
                <a:ext uri="{BEBA8EAE-BF5A-486C-A8C5-ECC9F3942E4B}">
                  <a14:imgProps xmlns:a14="http://schemas.microsoft.com/office/drawing/2010/main">
                    <a14:imgLayer r:embed="rId10">
                      <a14:imgEffect>
                        <a14:backgroundRemoval t="7407" b="90000" l="10000" r="90000">
                          <a14:foregroundMark x1="47889" y1="8889" x2="52444" y2="7407"/>
                        </a14:backgroundRemoval>
                      </a14:imgEffect>
                    </a14:imgLayer>
                  </a14:imgProps>
                </a:ext>
                <a:ext uri="{28A0092B-C50C-407E-A947-70E740481C1C}">
                  <a14:useLocalDpi xmlns:a14="http://schemas.microsoft.com/office/drawing/2010/main" val="0"/>
                </a:ext>
              </a:extLst>
            </a:blip>
            <a:srcRect l="23984" r="24114"/>
            <a:stretch/>
          </p:blipFill>
          <p:spPr>
            <a:xfrm>
              <a:off x="5150620" y="2208362"/>
              <a:ext cx="330742" cy="382343"/>
            </a:xfrm>
            <a:prstGeom prst="rect">
              <a:avLst/>
            </a:prstGeom>
          </p:spPr>
        </p:pic>
      </p:grpSp>
      <p:grpSp>
        <p:nvGrpSpPr>
          <p:cNvPr id="18" name="Groupe 17">
            <a:extLst>
              <a:ext uri="{FF2B5EF4-FFF2-40B4-BE49-F238E27FC236}">
                <a16:creationId xmlns:a16="http://schemas.microsoft.com/office/drawing/2014/main" id="{ED2773DA-14FA-F24D-EE77-FF9BF8DBF0BF}"/>
              </a:ext>
            </a:extLst>
          </p:cNvPr>
          <p:cNvGrpSpPr/>
          <p:nvPr/>
        </p:nvGrpSpPr>
        <p:grpSpPr>
          <a:xfrm>
            <a:off x="5448053" y="4267387"/>
            <a:ext cx="579863" cy="511960"/>
            <a:chOff x="5026060" y="2170531"/>
            <a:chExt cx="579863" cy="511960"/>
          </a:xfrm>
        </p:grpSpPr>
        <p:sp>
          <p:nvSpPr>
            <p:cNvPr id="19" name="Ellipse 18">
              <a:extLst>
                <a:ext uri="{FF2B5EF4-FFF2-40B4-BE49-F238E27FC236}">
                  <a16:creationId xmlns:a16="http://schemas.microsoft.com/office/drawing/2014/main" id="{A882A8F1-B3B3-D9E8-39D7-0E15EED8A058}"/>
                </a:ext>
              </a:extLst>
            </p:cNvPr>
            <p:cNvSpPr/>
            <p:nvPr/>
          </p:nvSpPr>
          <p:spPr>
            <a:xfrm>
              <a:off x="5026060" y="2170531"/>
              <a:ext cx="579863" cy="511960"/>
            </a:xfrm>
            <a:prstGeom prst="ellipse">
              <a:avLst/>
            </a:prstGeom>
            <a:solidFill>
              <a:srgbClr val="D7D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dirty="0"/>
            </a:p>
          </p:txBody>
        </p:sp>
        <p:pic>
          <p:nvPicPr>
            <p:cNvPr id="21" name="Image 20" descr="Une image contenant ustensiles de cuisine&#10;&#10;Description générée automatiquement">
              <a:extLst>
                <a:ext uri="{FF2B5EF4-FFF2-40B4-BE49-F238E27FC236}">
                  <a16:creationId xmlns:a16="http://schemas.microsoft.com/office/drawing/2014/main" id="{49165885-B285-A7E8-C979-5A93462B8C85}"/>
                </a:ext>
              </a:extLst>
            </p:cNvPr>
            <p:cNvPicPr>
              <a:picLocks noChangeAspect="1"/>
            </p:cNvPicPr>
            <p:nvPr/>
          </p:nvPicPr>
          <p:blipFill rotWithShape="1">
            <a:blip r:embed="rId9">
              <a:extLst>
                <a:ext uri="{BEBA8EAE-BF5A-486C-A8C5-ECC9F3942E4B}">
                  <a14:imgProps xmlns:a14="http://schemas.microsoft.com/office/drawing/2010/main">
                    <a14:imgLayer r:embed="rId10">
                      <a14:imgEffect>
                        <a14:backgroundRemoval t="7407" b="90000" l="10000" r="90000">
                          <a14:foregroundMark x1="47889" y1="8889" x2="52444" y2="7407"/>
                        </a14:backgroundRemoval>
                      </a14:imgEffect>
                    </a14:imgLayer>
                  </a14:imgProps>
                </a:ext>
                <a:ext uri="{28A0092B-C50C-407E-A947-70E740481C1C}">
                  <a14:useLocalDpi xmlns:a14="http://schemas.microsoft.com/office/drawing/2010/main" val="0"/>
                </a:ext>
              </a:extLst>
            </a:blip>
            <a:srcRect l="23984" r="24114"/>
            <a:stretch/>
          </p:blipFill>
          <p:spPr>
            <a:xfrm>
              <a:off x="5150620" y="2208362"/>
              <a:ext cx="330742" cy="382343"/>
            </a:xfrm>
            <a:prstGeom prst="rect">
              <a:avLst/>
            </a:prstGeom>
          </p:spPr>
        </p:pic>
      </p:grpSp>
      <p:grpSp>
        <p:nvGrpSpPr>
          <p:cNvPr id="23" name="Groupe 22">
            <a:extLst>
              <a:ext uri="{FF2B5EF4-FFF2-40B4-BE49-F238E27FC236}">
                <a16:creationId xmlns:a16="http://schemas.microsoft.com/office/drawing/2014/main" id="{D2D068A4-BB8C-8591-201D-F5196EADC746}"/>
              </a:ext>
            </a:extLst>
          </p:cNvPr>
          <p:cNvGrpSpPr/>
          <p:nvPr/>
        </p:nvGrpSpPr>
        <p:grpSpPr>
          <a:xfrm>
            <a:off x="8862079" y="5047963"/>
            <a:ext cx="579863" cy="511960"/>
            <a:chOff x="5026060" y="2170531"/>
            <a:chExt cx="579863" cy="511960"/>
          </a:xfrm>
        </p:grpSpPr>
        <p:sp>
          <p:nvSpPr>
            <p:cNvPr id="25" name="Ellipse 24">
              <a:extLst>
                <a:ext uri="{FF2B5EF4-FFF2-40B4-BE49-F238E27FC236}">
                  <a16:creationId xmlns:a16="http://schemas.microsoft.com/office/drawing/2014/main" id="{048B9E10-4761-B786-5463-C14E83917385}"/>
                </a:ext>
              </a:extLst>
            </p:cNvPr>
            <p:cNvSpPr/>
            <p:nvPr/>
          </p:nvSpPr>
          <p:spPr>
            <a:xfrm>
              <a:off x="5026060" y="2170531"/>
              <a:ext cx="579863" cy="511960"/>
            </a:xfrm>
            <a:prstGeom prst="ellipse">
              <a:avLst/>
            </a:prstGeom>
            <a:solidFill>
              <a:srgbClr val="D7D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dirty="0"/>
            </a:p>
          </p:txBody>
        </p:sp>
        <p:pic>
          <p:nvPicPr>
            <p:cNvPr id="27" name="Image 26" descr="Une image contenant ustensiles de cuisine&#10;&#10;Description générée automatiquement">
              <a:extLst>
                <a:ext uri="{FF2B5EF4-FFF2-40B4-BE49-F238E27FC236}">
                  <a16:creationId xmlns:a16="http://schemas.microsoft.com/office/drawing/2014/main" id="{D58652F7-70B7-B363-8167-FF13616BB273}"/>
                </a:ext>
              </a:extLst>
            </p:cNvPr>
            <p:cNvPicPr>
              <a:picLocks noChangeAspect="1"/>
            </p:cNvPicPr>
            <p:nvPr/>
          </p:nvPicPr>
          <p:blipFill rotWithShape="1">
            <a:blip r:embed="rId9">
              <a:extLst>
                <a:ext uri="{BEBA8EAE-BF5A-486C-A8C5-ECC9F3942E4B}">
                  <a14:imgProps xmlns:a14="http://schemas.microsoft.com/office/drawing/2010/main">
                    <a14:imgLayer r:embed="rId10">
                      <a14:imgEffect>
                        <a14:backgroundRemoval t="7407" b="90000" l="10000" r="90000">
                          <a14:foregroundMark x1="47889" y1="8889" x2="52444" y2="7407"/>
                        </a14:backgroundRemoval>
                      </a14:imgEffect>
                    </a14:imgLayer>
                  </a14:imgProps>
                </a:ext>
                <a:ext uri="{28A0092B-C50C-407E-A947-70E740481C1C}">
                  <a14:useLocalDpi xmlns:a14="http://schemas.microsoft.com/office/drawing/2010/main" val="0"/>
                </a:ext>
              </a:extLst>
            </a:blip>
            <a:srcRect l="23984" r="24114"/>
            <a:stretch/>
          </p:blipFill>
          <p:spPr>
            <a:xfrm>
              <a:off x="5150620" y="2208362"/>
              <a:ext cx="330742" cy="382343"/>
            </a:xfrm>
            <a:prstGeom prst="rect">
              <a:avLst/>
            </a:prstGeom>
          </p:spPr>
        </p:pic>
      </p:grpSp>
    </p:spTree>
    <p:extLst>
      <p:ext uri="{BB962C8B-B14F-4D97-AF65-F5344CB8AC3E}">
        <p14:creationId xmlns:p14="http://schemas.microsoft.com/office/powerpoint/2010/main" val="26100940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rallélogramme 3">
            <a:extLst>
              <a:ext uri="{FF2B5EF4-FFF2-40B4-BE49-F238E27FC236}">
                <a16:creationId xmlns:a16="http://schemas.microsoft.com/office/drawing/2014/main" id="{E76178CF-54CA-C78C-A092-0E12BAF7AA7E}"/>
              </a:ext>
            </a:extLst>
          </p:cNvPr>
          <p:cNvSpPr/>
          <p:nvPr/>
        </p:nvSpPr>
        <p:spPr>
          <a:xfrm rot="21169544">
            <a:off x="-907179" y="-899379"/>
            <a:ext cx="14073125" cy="2334163"/>
          </a:xfrm>
          <a:prstGeom prst="parallelogram">
            <a:avLst/>
          </a:prstGeom>
          <a:solidFill>
            <a:srgbClr val="D7D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dirty="0"/>
          </a:p>
        </p:txBody>
      </p:sp>
      <p:sp>
        <p:nvSpPr>
          <p:cNvPr id="5" name="Parallélogramme 4">
            <a:extLst>
              <a:ext uri="{FF2B5EF4-FFF2-40B4-BE49-F238E27FC236}">
                <a16:creationId xmlns:a16="http://schemas.microsoft.com/office/drawing/2014/main" id="{5C163899-C1C6-8F4F-8DAE-DCB5F216E3AB}"/>
              </a:ext>
            </a:extLst>
          </p:cNvPr>
          <p:cNvSpPr/>
          <p:nvPr/>
        </p:nvSpPr>
        <p:spPr>
          <a:xfrm rot="21156184">
            <a:off x="-820875" y="6044409"/>
            <a:ext cx="14073125" cy="3507806"/>
          </a:xfrm>
          <a:prstGeom prst="parallelogram">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dirty="0"/>
          </a:p>
        </p:txBody>
      </p:sp>
      <p:pic>
        <p:nvPicPr>
          <p:cNvPr id="20" name="Image 19">
            <a:extLst>
              <a:ext uri="{FF2B5EF4-FFF2-40B4-BE49-F238E27FC236}">
                <a16:creationId xmlns:a16="http://schemas.microsoft.com/office/drawing/2014/main" id="{A341C474-0F1E-6B6C-D84F-A193A0797B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06292" y="814083"/>
            <a:ext cx="490909" cy="720000"/>
          </a:xfrm>
          <a:prstGeom prst="rect">
            <a:avLst/>
          </a:prstGeom>
        </p:spPr>
      </p:pic>
      <p:pic>
        <p:nvPicPr>
          <p:cNvPr id="22" name="Image 21">
            <a:extLst>
              <a:ext uri="{FF2B5EF4-FFF2-40B4-BE49-F238E27FC236}">
                <a16:creationId xmlns:a16="http://schemas.microsoft.com/office/drawing/2014/main" id="{0BC35AD5-360D-4462-86F2-33E0208E700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642464" y="1738813"/>
            <a:ext cx="454737" cy="720000"/>
          </a:xfrm>
          <a:prstGeom prst="rect">
            <a:avLst/>
          </a:prstGeom>
        </p:spPr>
      </p:pic>
      <p:pic>
        <p:nvPicPr>
          <p:cNvPr id="24" name="Image 23">
            <a:extLst>
              <a:ext uri="{FF2B5EF4-FFF2-40B4-BE49-F238E27FC236}">
                <a16:creationId xmlns:a16="http://schemas.microsoft.com/office/drawing/2014/main" id="{44A0FB69-C27B-531E-1E0F-956692B4008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415263" y="2598904"/>
            <a:ext cx="681938" cy="720000"/>
          </a:xfrm>
          <a:prstGeom prst="rect">
            <a:avLst/>
          </a:prstGeom>
        </p:spPr>
      </p:pic>
      <p:pic>
        <p:nvPicPr>
          <p:cNvPr id="26" name="Image 25">
            <a:extLst>
              <a:ext uri="{FF2B5EF4-FFF2-40B4-BE49-F238E27FC236}">
                <a16:creationId xmlns:a16="http://schemas.microsoft.com/office/drawing/2014/main" id="{77028D7B-D7A0-B119-6654-EFF54CA3309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581319" y="3561442"/>
            <a:ext cx="489959" cy="720000"/>
          </a:xfrm>
          <a:prstGeom prst="rect">
            <a:avLst/>
          </a:prstGeom>
        </p:spPr>
      </p:pic>
      <p:pic>
        <p:nvPicPr>
          <p:cNvPr id="28" name="Image 27">
            <a:extLst>
              <a:ext uri="{FF2B5EF4-FFF2-40B4-BE49-F238E27FC236}">
                <a16:creationId xmlns:a16="http://schemas.microsoft.com/office/drawing/2014/main" id="{B705F9B9-E598-7F7B-7444-188747ACFBD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441201" y="4523981"/>
            <a:ext cx="656000" cy="720000"/>
          </a:xfrm>
          <a:prstGeom prst="rect">
            <a:avLst/>
          </a:prstGeom>
        </p:spPr>
      </p:pic>
      <p:pic>
        <p:nvPicPr>
          <p:cNvPr id="30" name="Image 29" descr="Une image contenant ciel nocturne&#10;&#10;Description générée automatiquement">
            <a:extLst>
              <a:ext uri="{FF2B5EF4-FFF2-40B4-BE49-F238E27FC236}">
                <a16:creationId xmlns:a16="http://schemas.microsoft.com/office/drawing/2014/main" id="{1279E37F-511F-1B33-2E30-CA1B1A0F9C9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3519" y="15387"/>
            <a:ext cx="2522276" cy="1887257"/>
          </a:xfrm>
          <a:prstGeom prst="rect">
            <a:avLst/>
          </a:prstGeom>
        </p:spPr>
      </p:pic>
      <p:sp>
        <p:nvSpPr>
          <p:cNvPr id="31" name="ZoneTexte 30">
            <a:extLst>
              <a:ext uri="{FF2B5EF4-FFF2-40B4-BE49-F238E27FC236}">
                <a16:creationId xmlns:a16="http://schemas.microsoft.com/office/drawing/2014/main" id="{36D7F4BA-DCBA-820F-654D-C543FC02354D}"/>
              </a:ext>
            </a:extLst>
          </p:cNvPr>
          <p:cNvSpPr txBox="1"/>
          <p:nvPr/>
        </p:nvSpPr>
        <p:spPr>
          <a:xfrm rot="21184081">
            <a:off x="2850232" y="63692"/>
            <a:ext cx="10044900" cy="1015663"/>
          </a:xfrm>
          <a:prstGeom prst="rect">
            <a:avLst/>
          </a:prstGeom>
          <a:noFill/>
        </p:spPr>
        <p:txBody>
          <a:bodyPr wrap="square" rtlCol="0">
            <a:spAutoFit/>
          </a:bodyPr>
          <a:lstStyle/>
          <a:p>
            <a:r>
              <a:rPr lang="fr-CH" sz="6000" b="1" dirty="0">
                <a:latin typeface="+mj-lt"/>
              </a:rPr>
              <a:t>Des questions ?</a:t>
            </a:r>
          </a:p>
        </p:txBody>
      </p:sp>
      <p:sp>
        <p:nvSpPr>
          <p:cNvPr id="33" name="ZoneTexte 32">
            <a:extLst>
              <a:ext uri="{FF2B5EF4-FFF2-40B4-BE49-F238E27FC236}">
                <a16:creationId xmlns:a16="http://schemas.microsoft.com/office/drawing/2014/main" id="{9C88452C-EF53-53C2-E49D-9B974D51CA3C}"/>
              </a:ext>
            </a:extLst>
          </p:cNvPr>
          <p:cNvSpPr txBox="1"/>
          <p:nvPr/>
        </p:nvSpPr>
        <p:spPr>
          <a:xfrm rot="21163730">
            <a:off x="995754" y="2210972"/>
            <a:ext cx="7593981" cy="707886"/>
          </a:xfrm>
          <a:prstGeom prst="rect">
            <a:avLst/>
          </a:prstGeom>
          <a:noFill/>
        </p:spPr>
        <p:txBody>
          <a:bodyPr wrap="square" rtlCol="0">
            <a:spAutoFit/>
          </a:bodyPr>
          <a:lstStyle/>
          <a:p>
            <a:r>
              <a:rPr lang="fr-CH" sz="4000" b="1" dirty="0"/>
              <a:t>Merci pour votre attention ! </a:t>
            </a:r>
          </a:p>
        </p:txBody>
      </p:sp>
      <p:pic>
        <p:nvPicPr>
          <p:cNvPr id="35" name="Graphique 34" descr="Questions avec un remplissage uni">
            <a:extLst>
              <a:ext uri="{FF2B5EF4-FFF2-40B4-BE49-F238E27FC236}">
                <a16:creationId xmlns:a16="http://schemas.microsoft.com/office/drawing/2014/main" id="{74DD0A34-344B-6370-093C-A636F098829A}"/>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295812" y="-135625"/>
            <a:ext cx="3010426" cy="3010426"/>
          </a:xfrm>
          <a:prstGeom prst="rect">
            <a:avLst/>
          </a:prstGeom>
        </p:spPr>
      </p:pic>
      <p:sp>
        <p:nvSpPr>
          <p:cNvPr id="2" name="ZoneTexte 1">
            <a:extLst>
              <a:ext uri="{FF2B5EF4-FFF2-40B4-BE49-F238E27FC236}">
                <a16:creationId xmlns:a16="http://schemas.microsoft.com/office/drawing/2014/main" id="{27E1E349-96C5-BD1A-08AF-3D59107AFABD}"/>
              </a:ext>
            </a:extLst>
          </p:cNvPr>
          <p:cNvSpPr txBox="1"/>
          <p:nvPr/>
        </p:nvSpPr>
        <p:spPr>
          <a:xfrm>
            <a:off x="6560297" y="3732467"/>
            <a:ext cx="4570290" cy="369332"/>
          </a:xfrm>
          <a:prstGeom prst="rect">
            <a:avLst/>
          </a:prstGeom>
          <a:noFill/>
        </p:spPr>
        <p:txBody>
          <a:bodyPr wrap="none" rtlCol="0">
            <a:spAutoFit/>
          </a:bodyPr>
          <a:lstStyle/>
          <a:p>
            <a:r>
              <a:rPr lang="fr-CH" dirty="0"/>
              <a:t>Suivez notre actualité sur les réseaux sociaux ! </a:t>
            </a:r>
          </a:p>
        </p:txBody>
      </p:sp>
      <p:pic>
        <p:nvPicPr>
          <p:cNvPr id="6" name="Image 5">
            <a:extLst>
              <a:ext uri="{FF2B5EF4-FFF2-40B4-BE49-F238E27FC236}">
                <a16:creationId xmlns:a16="http://schemas.microsoft.com/office/drawing/2014/main" id="{C70E51F5-B6B9-5FCD-AD26-4502F9A6A153}"/>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602513" y="4203576"/>
            <a:ext cx="607912" cy="607152"/>
          </a:xfrm>
          <a:prstGeom prst="rect">
            <a:avLst/>
          </a:prstGeom>
        </p:spPr>
      </p:pic>
      <p:pic>
        <p:nvPicPr>
          <p:cNvPr id="8" name="Image 7">
            <a:extLst>
              <a:ext uri="{FF2B5EF4-FFF2-40B4-BE49-F238E27FC236}">
                <a16:creationId xmlns:a16="http://schemas.microsoft.com/office/drawing/2014/main" id="{43AC635A-52DF-12F4-E76A-17EFEE23A2EB}"/>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429726" y="4185587"/>
            <a:ext cx="676049" cy="676049"/>
          </a:xfrm>
          <a:prstGeom prst="rect">
            <a:avLst/>
          </a:prstGeom>
        </p:spPr>
      </p:pic>
      <p:pic>
        <p:nvPicPr>
          <p:cNvPr id="10" name="Image 9">
            <a:extLst>
              <a:ext uri="{FF2B5EF4-FFF2-40B4-BE49-F238E27FC236}">
                <a16:creationId xmlns:a16="http://schemas.microsoft.com/office/drawing/2014/main" id="{201D013F-F742-9B56-BAE7-2C78BDDDE36C}"/>
              </a:ext>
            </a:extLst>
          </p:cNvPr>
          <p:cNvPicPr>
            <a:picLocks noChangeAspect="1"/>
          </p:cNvPicPr>
          <p:nvPr/>
        </p:nvPicPr>
        <p:blipFill rotWithShape="1">
          <a:blip r:embed="rId13">
            <a:extLst>
              <a:ext uri="{28A0092B-C50C-407E-A947-70E740481C1C}">
                <a14:useLocalDpi xmlns:a14="http://schemas.microsoft.com/office/drawing/2010/main" val="0"/>
              </a:ext>
            </a:extLst>
          </a:blip>
          <a:srcRect t="14271" b="13560"/>
          <a:stretch/>
        </p:blipFill>
        <p:spPr>
          <a:xfrm>
            <a:off x="8273300" y="4138623"/>
            <a:ext cx="1089775" cy="786479"/>
          </a:xfrm>
          <a:prstGeom prst="rect">
            <a:avLst/>
          </a:prstGeom>
        </p:spPr>
      </p:pic>
      <p:sp>
        <p:nvSpPr>
          <p:cNvPr id="11" name="ZoneTexte 10">
            <a:extLst>
              <a:ext uri="{FF2B5EF4-FFF2-40B4-BE49-F238E27FC236}">
                <a16:creationId xmlns:a16="http://schemas.microsoft.com/office/drawing/2014/main" id="{ADA2A2D1-9E04-708C-DA80-0DC78CD06137}"/>
              </a:ext>
            </a:extLst>
          </p:cNvPr>
          <p:cNvSpPr txBox="1"/>
          <p:nvPr/>
        </p:nvSpPr>
        <p:spPr>
          <a:xfrm>
            <a:off x="696334" y="3620507"/>
            <a:ext cx="3140283" cy="2957861"/>
          </a:xfrm>
          <a:prstGeom prst="rect">
            <a:avLst/>
          </a:prstGeom>
          <a:noFill/>
        </p:spPr>
        <p:txBody>
          <a:bodyPr wrap="none" rtlCol="0">
            <a:spAutoFit/>
          </a:bodyPr>
          <a:lstStyle/>
          <a:p>
            <a:pPr>
              <a:lnSpc>
                <a:spcPct val="150000"/>
              </a:lnSpc>
            </a:pPr>
            <a:r>
              <a:rPr lang="fr-CH" b="1" dirty="0"/>
              <a:t>Contact : </a:t>
            </a:r>
          </a:p>
          <a:p>
            <a:pPr>
              <a:lnSpc>
                <a:spcPct val="150000"/>
              </a:lnSpc>
            </a:pPr>
            <a:r>
              <a:rPr lang="fr-CH" dirty="0"/>
              <a:t>Coordination cantonale FriTime</a:t>
            </a:r>
          </a:p>
          <a:p>
            <a:pPr>
              <a:lnSpc>
                <a:spcPct val="150000"/>
              </a:lnSpc>
            </a:pPr>
            <a:r>
              <a:rPr lang="fr-CH" dirty="0"/>
              <a:t>Boulevard de Pérolles 24</a:t>
            </a:r>
          </a:p>
          <a:p>
            <a:pPr>
              <a:lnSpc>
                <a:spcPct val="150000"/>
              </a:lnSpc>
            </a:pPr>
            <a:r>
              <a:rPr lang="fr-CH" dirty="0"/>
              <a:t>Case postale 29</a:t>
            </a:r>
          </a:p>
          <a:p>
            <a:pPr>
              <a:lnSpc>
                <a:spcPct val="150000"/>
              </a:lnSpc>
            </a:pPr>
            <a:r>
              <a:rPr lang="fr-CH" dirty="0"/>
              <a:t>1705 Fribourg</a:t>
            </a:r>
          </a:p>
          <a:p>
            <a:pPr>
              <a:lnSpc>
                <a:spcPct val="150000"/>
              </a:lnSpc>
            </a:pPr>
            <a:r>
              <a:rPr lang="fr-CH" dirty="0"/>
              <a:t>026/305.44.49</a:t>
            </a:r>
          </a:p>
          <a:p>
            <a:pPr>
              <a:lnSpc>
                <a:spcPct val="150000"/>
              </a:lnSpc>
            </a:pPr>
            <a:r>
              <a:rPr lang="fr-CH" dirty="0">
                <a:hlinkClick r:id="rId14"/>
              </a:rPr>
              <a:t>fritime@fr.ch</a:t>
            </a:r>
            <a:r>
              <a:rPr lang="fr-CH" dirty="0"/>
              <a:t> </a:t>
            </a:r>
          </a:p>
        </p:txBody>
      </p:sp>
      <p:sp>
        <p:nvSpPr>
          <p:cNvPr id="12" name="ZoneTexte 11">
            <a:extLst>
              <a:ext uri="{FF2B5EF4-FFF2-40B4-BE49-F238E27FC236}">
                <a16:creationId xmlns:a16="http://schemas.microsoft.com/office/drawing/2014/main" id="{A3A32555-CB1C-99A5-676C-3D628CFFCCE5}"/>
              </a:ext>
            </a:extLst>
          </p:cNvPr>
          <p:cNvSpPr txBox="1"/>
          <p:nvPr/>
        </p:nvSpPr>
        <p:spPr>
          <a:xfrm>
            <a:off x="6560297" y="4982371"/>
            <a:ext cx="2433808" cy="523220"/>
          </a:xfrm>
          <a:prstGeom prst="rect">
            <a:avLst/>
          </a:prstGeom>
          <a:noFill/>
        </p:spPr>
        <p:txBody>
          <a:bodyPr wrap="none" rtlCol="0">
            <a:spAutoFit/>
          </a:bodyPr>
          <a:lstStyle/>
          <a:p>
            <a:r>
              <a:rPr lang="fr-CH" sz="2800" dirty="0"/>
              <a:t>www.fritime.ch</a:t>
            </a:r>
          </a:p>
        </p:txBody>
      </p:sp>
    </p:spTree>
    <p:extLst>
      <p:ext uri="{BB962C8B-B14F-4D97-AF65-F5344CB8AC3E}">
        <p14:creationId xmlns:p14="http://schemas.microsoft.com/office/powerpoint/2010/main" val="171139404"/>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2188</Words>
  <Application>Microsoft Office PowerPoint</Application>
  <PresentationFormat>Grand écran</PresentationFormat>
  <Paragraphs>158</Paragraphs>
  <Slides>14</Slides>
  <Notes>14</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14</vt:i4>
      </vt:variant>
    </vt:vector>
  </HeadingPairs>
  <TitlesOfParts>
    <vt:vector size="22" baseType="lpstr">
      <vt:lpstr>Arial</vt:lpstr>
      <vt:lpstr>Calibri</vt:lpstr>
      <vt:lpstr>Calibri Light</vt:lpstr>
      <vt:lpstr>inherit</vt:lpstr>
      <vt:lpstr>Lucida Calligraphy</vt:lpstr>
      <vt:lpstr>Lucida Handwriting</vt:lpstr>
      <vt:lpstr>Times New Roman</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Quartier Maude</dc:creator>
  <cp:lastModifiedBy>Option Gruyère</cp:lastModifiedBy>
  <cp:revision>24</cp:revision>
  <dcterms:created xsi:type="dcterms:W3CDTF">2022-10-10T12:06:39Z</dcterms:created>
  <dcterms:modified xsi:type="dcterms:W3CDTF">2024-11-06T10:02:14Z</dcterms:modified>
</cp:coreProperties>
</file>